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6"/>
  </p:notesMasterIdLst>
  <p:sldIdLst>
    <p:sldId id="256" r:id="rId2"/>
    <p:sldId id="257" r:id="rId3"/>
    <p:sldId id="287" r:id="rId4"/>
    <p:sldId id="288" r:id="rId5"/>
    <p:sldId id="289" r:id="rId6"/>
    <p:sldId id="290" r:id="rId7"/>
    <p:sldId id="291" r:id="rId8"/>
    <p:sldId id="292" r:id="rId9"/>
    <p:sldId id="294" r:id="rId10"/>
    <p:sldId id="293" r:id="rId11"/>
    <p:sldId id="296" r:id="rId12"/>
    <p:sldId id="297" r:id="rId13"/>
    <p:sldId id="295" r:id="rId14"/>
    <p:sldId id="283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A4A6C-D36D-4D8B-9FD2-EDD03F5359B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51156-838A-4AFF-8185-652BEA1363C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760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51156-838A-4AFF-8185-652BEA1363C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892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63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52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603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196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004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63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144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26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990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268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44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0EE9-E275-483B-98C5-853385F5FC91}" type="datetimeFigureOut">
              <a:rPr lang="pt-PT" smtClean="0"/>
              <a:t>25/07/2019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29FF-33A2-4003-860F-DDF779BB0A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205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7" y="68306"/>
            <a:ext cx="4176464" cy="16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155827" y="219162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INDICADORES DO SISTEMA DE ABASTECIMENTO ÁGUA E SANEAMENTO </a:t>
            </a:r>
            <a:r>
              <a:rPr lang="pt-PT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DO  HUAMBO </a:t>
            </a:r>
            <a:endParaRPr lang="pt-PT" sz="2400" b="1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m 6" descr="F:\SISTEMA ÁGUA DO HUAMBO\SERVATÓRIOS SEMIENTERRADOS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4194"/>
            <a:ext cx="4242462" cy="320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hp hp\Pictures\ALBUM\HUAMBO\Huambo2009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62" y="3614194"/>
            <a:ext cx="4901538" cy="324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ângulo 5"/>
          <p:cNvSpPr/>
          <p:nvPr/>
        </p:nvSpPr>
        <p:spPr>
          <a:xfrm>
            <a:off x="4344478" y="435113"/>
            <a:ext cx="4697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latin typeface="Arial Black" panose="020B0A04020102020204" pitchFamily="34" charset="0"/>
              </a:rPr>
              <a:t>9.º CONSELHO CONSULTIVO DO MINISTÉRIO DE ENERGIA E ÁGUAS</a:t>
            </a:r>
          </a:p>
          <a:p>
            <a:pPr algn="ctr"/>
            <a:r>
              <a:rPr lang="pt-PT" sz="2000" b="1" dirty="0" smtClean="0">
                <a:latin typeface="Arial Black" panose="020B0A04020102020204" pitchFamily="34" charset="0"/>
              </a:rPr>
              <a:t>LUANDA- 26 À </a:t>
            </a:r>
            <a:r>
              <a:rPr lang="pt-PT" sz="2000" b="1" dirty="0" smtClean="0">
                <a:latin typeface="Arial Black" panose="020B0A04020102020204" pitchFamily="34" charset="0"/>
              </a:rPr>
              <a:t>27/07/2019</a:t>
            </a:r>
            <a:endParaRPr lang="pt-PT" sz="2000" b="1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19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2" y="1142999"/>
            <a:ext cx="6858000" cy="4572001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29222"/>
            <a:ext cx="9144000" cy="68760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 smtClean="0">
                <a:latin typeface="AR JULIAN" panose="02000000000000000000" pitchFamily="2" charset="0"/>
              </a:rPr>
              <a:t>A) INDICADORES </a:t>
            </a:r>
            <a:r>
              <a:rPr lang="pt-PT" b="1" dirty="0">
                <a:latin typeface="AR JULIAN" panose="02000000000000000000" pitchFamily="2" charset="0"/>
              </a:rPr>
              <a:t>PARA A ÁGUA RURAL: </a:t>
            </a:r>
            <a:r>
              <a:rPr lang="pt-PT" b="1" dirty="0">
                <a:solidFill>
                  <a:srgbClr val="000000"/>
                </a:solidFill>
                <a:latin typeface="AR JULIAN" panose="02000000000000000000" pitchFamily="2" charset="0"/>
              </a:rPr>
              <a:t/>
            </a:r>
            <a:br>
              <a:rPr lang="pt-PT" b="1" dirty="0">
                <a:solidFill>
                  <a:srgbClr val="000000"/>
                </a:solidFill>
                <a:latin typeface="AR JULIAN" panose="02000000000000000000" pitchFamily="2" charset="0"/>
              </a:rPr>
            </a:br>
            <a:endParaRPr lang="pt-PT" b="1" dirty="0">
              <a:latin typeface="AR JULIAN" panose="02000000000000000000" pitchFamily="2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1921388"/>
              </p:ext>
            </p:extLst>
          </p:nvPr>
        </p:nvGraphicFramePr>
        <p:xfrm>
          <a:off x="0" y="1916831"/>
          <a:ext cx="9036496" cy="4752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560">
                  <a:extLst>
                    <a:ext uri="{9D8B030D-6E8A-4147-A177-3AD203B41FA5}">
                      <a16:colId xmlns:a16="http://schemas.microsoft.com/office/drawing/2014/main" val="4251267066"/>
                    </a:ext>
                  </a:extLst>
                </a:gridCol>
                <a:gridCol w="6315313">
                  <a:extLst>
                    <a:ext uri="{9D8B030D-6E8A-4147-A177-3AD203B41FA5}">
                      <a16:colId xmlns:a16="http://schemas.microsoft.com/office/drawing/2014/main" val="3304931520"/>
                    </a:ext>
                  </a:extLst>
                </a:gridCol>
                <a:gridCol w="669463">
                  <a:extLst>
                    <a:ext uri="{9D8B030D-6E8A-4147-A177-3AD203B41FA5}">
                      <a16:colId xmlns:a16="http://schemas.microsoft.com/office/drawing/2014/main" val="270994237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10210605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 smtClean="0">
                          <a:effectLst/>
                        </a:rPr>
                        <a:t>1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000" u="none" strike="noStrike" dirty="0">
                          <a:effectLst/>
                        </a:rPr>
                        <a:t>Ø Número de </a:t>
                      </a:r>
                      <a:r>
                        <a:rPr lang="pt-PT" sz="2000" u="none" strike="noStrike" dirty="0" smtClean="0">
                          <a:effectLst/>
                        </a:rPr>
                        <a:t>Pequenos </a:t>
                      </a:r>
                      <a:r>
                        <a:rPr lang="pt-PT" sz="2000" u="none" strike="noStrike" dirty="0">
                          <a:effectLst/>
                        </a:rPr>
                        <a:t>S</a:t>
                      </a:r>
                      <a:r>
                        <a:rPr lang="pt-PT" sz="2000" u="none" strike="noStrike" dirty="0" smtClean="0">
                          <a:effectLst/>
                        </a:rPr>
                        <a:t>istemas </a:t>
                      </a:r>
                      <a:r>
                        <a:rPr lang="pt-PT" sz="2000" u="none" strike="noStrike" dirty="0">
                          <a:effectLst/>
                        </a:rPr>
                        <a:t>de </a:t>
                      </a:r>
                      <a:r>
                        <a:rPr lang="pt-PT" sz="2000" u="none" strike="noStrike" dirty="0" smtClean="0">
                          <a:effectLst/>
                        </a:rPr>
                        <a:t>Água (PSA) </a:t>
                      </a:r>
                      <a:r>
                        <a:rPr lang="pt-PT" sz="2000" u="none" strike="noStrike" dirty="0">
                          <a:effectLst/>
                        </a:rPr>
                        <a:t>existentes </a:t>
                      </a:r>
                      <a:r>
                        <a:rPr lang="pt-PT" sz="2000" u="none" strike="noStrike" dirty="0" smtClean="0">
                          <a:effectLst/>
                        </a:rPr>
                        <a:t> 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>
                          <a:effectLst/>
                        </a:rPr>
                        <a:t>n</a:t>
                      </a:r>
                      <a:r>
                        <a:rPr lang="pt-PT" sz="2000" u="none" strike="noStrike" dirty="0" smtClean="0">
                          <a:effectLst/>
                        </a:rPr>
                        <a:t>.º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>
                          <a:effectLst/>
                        </a:rPr>
                        <a:t>310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37008"/>
                  </a:ext>
                </a:extLst>
              </a:tr>
              <a:tr h="974769"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000" u="none" strike="noStrike" dirty="0">
                          <a:effectLst/>
                        </a:rPr>
                        <a:t> un ø Rácio de </a:t>
                      </a:r>
                      <a:r>
                        <a:rPr lang="pt-PT" sz="2000" u="none" strike="noStrike" dirty="0" smtClean="0">
                          <a:effectLst/>
                        </a:rPr>
                        <a:t>PSA </a:t>
                      </a:r>
                      <a:r>
                        <a:rPr lang="pt-PT" sz="2000" u="none" strike="noStrike" dirty="0">
                          <a:effectLst/>
                        </a:rPr>
                        <a:t>em funcionamento por mais de 30 dias consecutivos - 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>
                          <a:effectLst/>
                        </a:rPr>
                        <a:t>Rácio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>
                          <a:effectLst/>
                        </a:rPr>
                        <a:t>0,3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478541"/>
                  </a:ext>
                </a:extLst>
              </a:tr>
              <a:tr h="91797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 smtClean="0">
                          <a:effectLst/>
                        </a:rPr>
                        <a:t>3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000" u="none" strike="noStrike" dirty="0">
                          <a:effectLst/>
                        </a:rPr>
                        <a:t> </a:t>
                      </a:r>
                      <a:r>
                        <a:rPr lang="pt-PT" sz="2000" u="none" strike="noStrike" dirty="0" smtClean="0">
                          <a:effectLst/>
                        </a:rPr>
                        <a:t> </a:t>
                      </a:r>
                      <a:r>
                        <a:rPr lang="pt-PT" sz="2000" u="none" strike="noStrike" dirty="0">
                          <a:effectLst/>
                        </a:rPr>
                        <a:t>ø Número de </a:t>
                      </a:r>
                      <a:r>
                        <a:rPr lang="pt-PT" sz="2000" u="none" strike="noStrike" dirty="0" smtClean="0">
                          <a:effectLst/>
                        </a:rPr>
                        <a:t>Pontos </a:t>
                      </a:r>
                      <a:r>
                        <a:rPr lang="pt-PT" sz="2000" u="none" strike="noStrike" dirty="0">
                          <a:effectLst/>
                        </a:rPr>
                        <a:t>de </a:t>
                      </a:r>
                      <a:r>
                        <a:rPr lang="pt-PT" sz="2000" u="none" strike="noStrike" dirty="0">
                          <a:effectLst/>
                        </a:rPr>
                        <a:t>Á</a:t>
                      </a:r>
                      <a:r>
                        <a:rPr lang="pt-PT" sz="2000" u="none" strike="noStrike" dirty="0" smtClean="0">
                          <a:effectLst/>
                        </a:rPr>
                        <a:t>gua (PA) </a:t>
                      </a:r>
                      <a:r>
                        <a:rPr lang="pt-PT" sz="2000" u="none" strike="noStrike" dirty="0">
                          <a:effectLst/>
                        </a:rPr>
                        <a:t>existentes –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n.º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>
                          <a:effectLst/>
                        </a:rPr>
                        <a:t>1035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22852"/>
                  </a:ext>
                </a:extLst>
              </a:tr>
              <a:tr h="974769"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 smtClean="0">
                          <a:effectLst/>
                        </a:rPr>
                        <a:t>4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000" u="none" strike="noStrike" dirty="0">
                          <a:effectLst/>
                        </a:rPr>
                        <a:t>Un ø Rácio de PA em funcionamento por mais de 30 dias consecutivos -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>
                          <a:effectLst/>
                        </a:rPr>
                        <a:t>Rácio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>
                          <a:effectLst/>
                        </a:rPr>
                        <a:t>0,5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511135"/>
                  </a:ext>
                </a:extLst>
              </a:tr>
              <a:tr h="974769"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 smtClean="0">
                          <a:effectLst/>
                        </a:rPr>
                        <a:t>5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000" u="none" strike="noStrike">
                          <a:effectLst/>
                        </a:rPr>
                        <a:t>% ø número de PSA + PA por cada 1.000 habitantes rurais – un. 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>
                          <a:effectLst/>
                        </a:rPr>
                        <a:t>%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u="none" strike="noStrike" dirty="0">
                          <a:effectLst/>
                        </a:rPr>
                        <a:t>65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084743"/>
                  </a:ext>
                </a:extLst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0" y="197808"/>
            <a:ext cx="9144000" cy="687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 smtClean="0">
                <a:latin typeface="Bodoni MT Black" panose="02070A03080606020203" pitchFamily="18" charset="0"/>
              </a:rPr>
              <a:t>INDICADORES DE ABASTECIMENTO DE ÁGUA  </a:t>
            </a:r>
            <a:r>
              <a:rPr lang="pt-PT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/>
            </a:r>
            <a:br>
              <a:rPr lang="pt-PT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</a:br>
            <a:endParaRPr lang="pt-PT" b="1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1430041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latin typeface="Bodoni MT Black" panose="02070A03080606020203" pitchFamily="18" charset="0"/>
              </a:rPr>
              <a:t>CONT- INDICADORES DE ABASTECIMENTO DE  </a:t>
            </a:r>
            <a:r>
              <a:rPr lang="pt-PT" sz="2800" b="1" dirty="0" smtClean="0">
                <a:latin typeface="Bodoni MT Black" panose="02070A03080606020203" pitchFamily="18" charset="0"/>
              </a:rPr>
              <a:t>ÁGUA</a:t>
            </a:r>
            <a:br>
              <a:rPr lang="pt-PT" sz="2800" b="1" dirty="0" smtClean="0">
                <a:latin typeface="Bodoni MT Black" panose="02070A03080606020203" pitchFamily="18" charset="0"/>
              </a:rPr>
            </a:br>
            <a:endParaRPr lang="pt-PT" sz="2800" b="1" dirty="0">
              <a:latin typeface="Bodoni MT Black" panose="02070A03080606020203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idx="1"/>
          </p:nvPr>
        </p:nvSpPr>
        <p:spPr>
          <a:xfrm>
            <a:off x="323528" y="1340769"/>
            <a:ext cx="8640960" cy="648071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pt-PT" sz="2200" b="1" dirty="0" smtClean="0">
                <a:latin typeface="AR JULIAN" panose="02000000000000000000" pitchFamily="2" charset="0"/>
              </a:rPr>
              <a:t>B) INDICADORES DE ÁGUA  PARA A SEDE CAPITAL HUAMBO </a:t>
            </a:r>
            <a:endParaRPr lang="pt-PT" sz="2200" b="1" dirty="0">
              <a:latin typeface="AR JULIAN" panose="02000000000000000000" pitchFamily="2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726209"/>
              </p:ext>
            </p:extLst>
          </p:nvPr>
        </p:nvGraphicFramePr>
        <p:xfrm>
          <a:off x="0" y="1988837"/>
          <a:ext cx="9144000" cy="4869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823">
                  <a:extLst>
                    <a:ext uri="{9D8B030D-6E8A-4147-A177-3AD203B41FA5}">
                      <a16:colId xmlns:a16="http://schemas.microsoft.com/office/drawing/2014/main" val="2689820343"/>
                    </a:ext>
                  </a:extLst>
                </a:gridCol>
                <a:gridCol w="6202456">
                  <a:extLst>
                    <a:ext uri="{9D8B030D-6E8A-4147-A177-3AD203B41FA5}">
                      <a16:colId xmlns:a16="http://schemas.microsoft.com/office/drawing/2014/main" val="4267814867"/>
                    </a:ext>
                  </a:extLst>
                </a:gridCol>
                <a:gridCol w="1008530">
                  <a:extLst>
                    <a:ext uri="{9D8B030D-6E8A-4147-A177-3AD203B41FA5}">
                      <a16:colId xmlns:a16="http://schemas.microsoft.com/office/drawing/2014/main" val="1387145180"/>
                    </a:ext>
                  </a:extLst>
                </a:gridCol>
                <a:gridCol w="1126191">
                  <a:extLst>
                    <a:ext uri="{9D8B030D-6E8A-4147-A177-3AD203B41FA5}">
                      <a16:colId xmlns:a16="http://schemas.microsoft.com/office/drawing/2014/main" val="2245179212"/>
                    </a:ext>
                  </a:extLst>
                </a:gridCol>
              </a:tblGrid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 dirty="0">
                          <a:effectLst/>
                        </a:rPr>
                        <a:t>Ind2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 dirty="0">
                          <a:effectLst/>
                        </a:rPr>
                        <a:t>Total de Funcionários por cada 1.000 ligações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N.º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6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299192"/>
                  </a:ext>
                </a:extLst>
              </a:tr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Ind3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 dirty="0">
                          <a:effectLst/>
                        </a:rPr>
                        <a:t>Recuperação de custos operacionais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%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70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079133"/>
                  </a:ext>
                </a:extLst>
              </a:tr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Ind4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>
                          <a:effectLst/>
                        </a:rPr>
                        <a:t>Água  captada e é facturada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%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77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08175"/>
                  </a:ext>
                </a:extLst>
              </a:tr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Ind5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>
                          <a:effectLst/>
                        </a:rPr>
                        <a:t>Rácio valores cobrados e valores facturados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%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 dirty="0" smtClean="0">
                          <a:effectLst/>
                        </a:rPr>
                        <a:t>0,6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21065"/>
                  </a:ext>
                </a:extLst>
              </a:tr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Ind8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 dirty="0">
                          <a:effectLst/>
                        </a:rPr>
                        <a:t>População servida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%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51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71116"/>
                  </a:ext>
                </a:extLst>
              </a:tr>
              <a:tr h="811527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Ind8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2400" u="none" strike="noStrike" dirty="0">
                          <a:effectLst/>
                        </a:rPr>
                        <a:t>N.º de horas de distribuição de água por dia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h/dia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 dirty="0">
                          <a:effectLst/>
                        </a:rPr>
                        <a:t>18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431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12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5- ACÇÕES </a:t>
            </a:r>
            <a:r>
              <a:rPr lang="pt-PT" dirty="0"/>
              <a:t>DE FORMAÇÃO DESENVOLVIDAS </a:t>
            </a:r>
            <a:r>
              <a:rPr lang="pt-PT" dirty="0" smtClean="0"/>
              <a:t>e EM </a:t>
            </a:r>
            <a:r>
              <a:rPr lang="pt-PT" dirty="0"/>
              <a:t>PERSPECTIVA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87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b="1" u="sng" dirty="0" smtClean="0"/>
              <a:t>A) ACÇÕES DE FORMAÇÃO DESENVOLVIDAS</a:t>
            </a:r>
          </a:p>
          <a:p>
            <a:r>
              <a:rPr lang="pt-PT" dirty="0" smtClean="0"/>
              <a:t>Formação do pessoal  da área Técnica, em operação das Centrais e de gestão de redes</a:t>
            </a:r>
          </a:p>
          <a:p>
            <a:r>
              <a:rPr lang="pt-PT" dirty="0" smtClean="0"/>
              <a:t>Formação do pessoal da área Comercial, de facturação, leitura e fiscalização</a:t>
            </a:r>
          </a:p>
          <a:p>
            <a:r>
              <a:rPr lang="pt-PT" dirty="0" smtClean="0"/>
              <a:t>Formação do pessoal do sistema de pré-pagamento de água</a:t>
            </a:r>
          </a:p>
          <a:p>
            <a:r>
              <a:rPr lang="pt-PT" dirty="0" smtClean="0"/>
              <a:t>Troca de experiência com outras realidades e empresas de águas</a:t>
            </a:r>
          </a:p>
          <a:p>
            <a:r>
              <a:rPr lang="pt-PT" dirty="0" smtClean="0"/>
              <a:t>Formação de curso de comunicação Social e Imprensa</a:t>
            </a:r>
          </a:p>
          <a:p>
            <a:r>
              <a:rPr lang="pt-PT" dirty="0" smtClean="0"/>
              <a:t>Formação do curso sobre meio ambiente e género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r>
              <a:rPr lang="pt-PT" b="1" u="sng" dirty="0" smtClean="0"/>
              <a:t>B) ACÇÕES EM PERSPECTIVA</a:t>
            </a:r>
          </a:p>
          <a:p>
            <a:r>
              <a:rPr lang="pt-PT" dirty="0" smtClean="0"/>
              <a:t>Curso de </a:t>
            </a:r>
            <a:r>
              <a:rPr lang="pt-PT" dirty="0" smtClean="0"/>
              <a:t>liderança dos resposánveis</a:t>
            </a:r>
            <a:endParaRPr lang="pt-PT" dirty="0" smtClean="0"/>
          </a:p>
          <a:p>
            <a:r>
              <a:rPr lang="pt-PT" dirty="0" smtClean="0"/>
              <a:t>Continuação da Formação e capacitação do pessoal  da área Técnica, em operação das Centrais e de gestão de redes</a:t>
            </a:r>
          </a:p>
          <a:p>
            <a:r>
              <a:rPr lang="pt-PT" dirty="0" smtClean="0"/>
              <a:t>Continuação da Formação do pessoal da área Comercial, de facturação, leitura e fiscalização</a:t>
            </a:r>
          </a:p>
          <a:p>
            <a:r>
              <a:rPr lang="pt-PT" dirty="0" smtClean="0"/>
              <a:t>Continuação da Formação do pessoal do sistema de pré-pagamento de </a:t>
            </a:r>
            <a:r>
              <a:rPr lang="pt-PT" dirty="0" smtClean="0"/>
              <a:t>água.</a:t>
            </a:r>
            <a:endParaRPr lang="pt-PT" dirty="0" smtClean="0"/>
          </a:p>
          <a:p>
            <a:r>
              <a:rPr lang="pt-PT" dirty="0" smtClean="0"/>
              <a:t>Continuação da com Troca de experiência com outras realidades e empresas de águas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8022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 algn="ctr">
              <a:buNone/>
            </a:pPr>
            <a:endParaRPr lang="pt-PT" sz="4400" b="1" dirty="0" smtClean="0"/>
          </a:p>
          <a:p>
            <a:pPr marL="0" indent="0" algn="ctr">
              <a:buNone/>
            </a:pPr>
            <a:r>
              <a:rPr lang="pt-PT" sz="4400" b="1" dirty="0" smtClean="0"/>
              <a:t>TUAPANDULA</a:t>
            </a:r>
            <a:endParaRPr lang="pt-PT" sz="4400" b="1" dirty="0"/>
          </a:p>
        </p:txBody>
      </p:sp>
    </p:spTree>
    <p:extLst>
      <p:ext uri="{BB962C8B-B14F-4D97-AF65-F5344CB8AC3E}">
        <p14:creationId xmlns:p14="http://schemas.microsoft.com/office/powerpoint/2010/main" val="51781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3274"/>
          </a:xfrm>
        </p:spPr>
        <p:txBody>
          <a:bodyPr/>
          <a:lstStyle/>
          <a:p>
            <a:pPr algn="ctr"/>
            <a:r>
              <a:rPr lang="pt-PT" dirty="0" smtClean="0"/>
              <a:t>CONTEÚDO</a:t>
            </a:r>
            <a:endParaRPr lang="pt-PT" dirty="0"/>
          </a:p>
        </p:txBody>
      </p:sp>
      <p:sp>
        <p:nvSpPr>
          <p:cNvPr id="5" name="Retângulo 4"/>
          <p:cNvSpPr/>
          <p:nvPr/>
        </p:nvSpPr>
        <p:spPr>
          <a:xfrm>
            <a:off x="653766" y="1506023"/>
            <a:ext cx="7374618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 DADOS POPULACIONAIS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PROVÍNCIA HUAMBO/19 POR MUNICÍPIO</a:t>
            </a:r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635873" y="2348880"/>
            <a:ext cx="7392511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 PROJECTOS EM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 GRAU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EXECUÇÃO FÍSICA E FINANCEIRA: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dirty="0"/>
          </a:p>
        </p:txBody>
      </p:sp>
      <p:sp>
        <p:nvSpPr>
          <p:cNvPr id="9" name="Retângulo 8"/>
          <p:cNvSpPr/>
          <p:nvPr/>
        </p:nvSpPr>
        <p:spPr>
          <a:xfrm>
            <a:off x="628650" y="3105835"/>
            <a:ext cx="739973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PROJECTOS EM PERSPECTIVA (COM / SEM ESTUDOS): </a:t>
            </a:r>
            <a:endParaRPr lang="pt-PT" dirty="0"/>
          </a:p>
        </p:txBody>
      </p:sp>
      <p:sp>
        <p:nvSpPr>
          <p:cNvPr id="10" name="Retângulo 9"/>
          <p:cNvSpPr/>
          <p:nvPr/>
        </p:nvSpPr>
        <p:spPr>
          <a:xfrm>
            <a:off x="635873" y="4077072"/>
            <a:ext cx="739973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 INDICADORES DE ABASTECIMENTO DE ÁGUA </a:t>
            </a:r>
            <a:endParaRPr lang="pt-PT" dirty="0"/>
          </a:p>
        </p:txBody>
      </p:sp>
      <p:sp>
        <p:nvSpPr>
          <p:cNvPr id="11" name="Retângulo 10"/>
          <p:cNvSpPr/>
          <p:nvPr/>
        </p:nvSpPr>
        <p:spPr>
          <a:xfrm>
            <a:off x="1331640" y="4464695"/>
            <a:ext cx="6255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LcParenR"/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 ÁGUA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</a:t>
            </a:r>
          </a:p>
          <a:p>
            <a:pPr marL="342900" indent="-342900">
              <a:buFontTx/>
              <a:buAutoNum type="alphaLcParenR"/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PARA SAA DAS SEDES CAPITAIS DE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PROVÍNCIA</a:t>
            </a:r>
            <a:endParaRPr lang="pt-PT" dirty="0"/>
          </a:p>
        </p:txBody>
      </p:sp>
      <p:sp>
        <p:nvSpPr>
          <p:cNvPr id="14" name="Retângulo 13"/>
          <p:cNvSpPr/>
          <p:nvPr/>
        </p:nvSpPr>
        <p:spPr>
          <a:xfrm>
            <a:off x="653766" y="5620598"/>
            <a:ext cx="7399734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ACÇÕES DE FORMAÇÃO </a:t>
            </a:r>
            <a:r>
              <a:rPr lang="pt-PT" dirty="0" smtClean="0"/>
              <a:t>DESENVOLVIDAS E EM PERSPECTIVAS</a:t>
            </a:r>
            <a:endParaRPr lang="pt-PT" dirty="0"/>
          </a:p>
          <a:p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2160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pt-PT" sz="2800" b="1" dirty="0" smtClean="0">
                <a:latin typeface="Arial Black" panose="020B0A04020102020204" pitchFamily="34" charset="0"/>
              </a:rPr>
              <a:t>1- DADOS </a:t>
            </a:r>
            <a:r>
              <a:rPr lang="pt-PT" sz="2800" b="1" dirty="0">
                <a:latin typeface="Arial Black" panose="020B0A04020102020204" pitchFamily="34" charset="0"/>
              </a:rPr>
              <a:t>POPULACIONAIS </a:t>
            </a:r>
            <a:r>
              <a:rPr lang="pt-PT" sz="2800" b="1" dirty="0" smtClean="0">
                <a:latin typeface="Arial Black" panose="020B0A04020102020204" pitchFamily="34" charset="0"/>
              </a:rPr>
              <a:t>DA  PROVÍNCIA DO HUAMBO/2019</a:t>
            </a:r>
            <a:endParaRPr lang="pt-PT" sz="28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08536"/>
              </p:ext>
            </p:extLst>
          </p:nvPr>
        </p:nvGraphicFramePr>
        <p:xfrm>
          <a:off x="0" y="1124743"/>
          <a:ext cx="9108503" cy="5733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3608">
                  <a:extLst>
                    <a:ext uri="{9D8B030D-6E8A-4147-A177-3AD203B41FA5}">
                      <a16:colId xmlns:a16="http://schemas.microsoft.com/office/drawing/2014/main" val="191770015"/>
                    </a:ext>
                  </a:extLst>
                </a:gridCol>
                <a:gridCol w="3233427">
                  <a:extLst>
                    <a:ext uri="{9D8B030D-6E8A-4147-A177-3AD203B41FA5}">
                      <a16:colId xmlns:a16="http://schemas.microsoft.com/office/drawing/2014/main" val="802526798"/>
                    </a:ext>
                  </a:extLst>
                </a:gridCol>
                <a:gridCol w="1757032">
                  <a:extLst>
                    <a:ext uri="{9D8B030D-6E8A-4147-A177-3AD203B41FA5}">
                      <a16:colId xmlns:a16="http://schemas.microsoft.com/office/drawing/2014/main" val="3181433628"/>
                    </a:ext>
                  </a:extLst>
                </a:gridCol>
                <a:gridCol w="1647218">
                  <a:extLst>
                    <a:ext uri="{9D8B030D-6E8A-4147-A177-3AD203B41FA5}">
                      <a16:colId xmlns:a16="http://schemas.microsoft.com/office/drawing/2014/main" val="1862954134"/>
                    </a:ext>
                  </a:extLst>
                </a:gridCol>
                <a:gridCol w="1647218">
                  <a:extLst>
                    <a:ext uri="{9D8B030D-6E8A-4147-A177-3AD203B41FA5}">
                      <a16:colId xmlns:a16="http://schemas.microsoft.com/office/drawing/2014/main" val="3316390641"/>
                    </a:ext>
                  </a:extLst>
                </a:gridCol>
              </a:tblGrid>
              <a:tr h="4410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2400" b="1" u="none" strike="noStrike" dirty="0">
                          <a:effectLst/>
                        </a:rPr>
                        <a:t>N.º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2400" b="1" u="none" strike="noStrike" dirty="0" smtClean="0">
                          <a:effectLst/>
                        </a:rPr>
                        <a:t>MUNICÍPIOS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2400" b="1" u="none" strike="noStrike" dirty="0">
                          <a:effectLst/>
                        </a:rPr>
                        <a:t>N.º DA POPULAÇÃO  ESTIMADA /2019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71785"/>
                  </a:ext>
                </a:extLst>
              </a:tr>
              <a:tr h="44102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1" u="none" strike="noStrike">
                          <a:effectLst/>
                        </a:rPr>
                        <a:t>TOTAL</a:t>
                      </a:r>
                      <a:endParaRPr lang="pt-PT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1" u="none" strike="noStrike">
                          <a:effectLst/>
                        </a:rPr>
                        <a:t>URBANO</a:t>
                      </a:r>
                      <a:endParaRPr lang="pt-PT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1" u="none" strike="noStrike" dirty="0">
                          <a:effectLst/>
                        </a:rPr>
                        <a:t>RURAL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51283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1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Huambo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843 737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506242,2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337 495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136223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2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Caála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331 023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198613,8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132 409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17826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3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Bailundo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348 380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209028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139 352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617923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4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>
                          <a:effectLst/>
                        </a:rPr>
                        <a:t>Cachiungo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142 764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57 106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85658,4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589683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5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>
                          <a:effectLst/>
                        </a:rPr>
                        <a:t>Chicala Cholohanga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122 615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49 046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73569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652128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6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Longonjo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108 959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43 584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65375,4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50499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7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Ucuma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65 130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26 052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39078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08043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8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>
                          <a:effectLst/>
                        </a:rPr>
                        <a:t>Chinjenji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36 012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14 405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21607,2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20762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9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Ecunha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97 648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39 059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58588,8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593464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10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Mungo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134 161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53 664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80496,6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375522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u="none" strike="noStrike">
                          <a:effectLst/>
                        </a:rPr>
                        <a:t> </a:t>
                      </a:r>
                      <a:endParaRPr lang="pt-PT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TOTAL 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2 230 429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1 196 800</a:t>
                      </a:r>
                      <a:endParaRPr lang="pt-PT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 dirty="0">
                          <a:effectLst/>
                        </a:rPr>
                        <a:t>1 033 629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24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295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 smtClean="0">
                <a:latin typeface="Bodoni MT Black" panose="02070A03080606020203" pitchFamily="18" charset="0"/>
              </a:rPr>
              <a:t>1- PROJECTOS </a:t>
            </a:r>
            <a:r>
              <a:rPr lang="pt-PT" b="1" dirty="0">
                <a:latin typeface="Bodoni MT Black" panose="02070A03080606020203" pitchFamily="18" charset="0"/>
              </a:rPr>
              <a:t>EM </a:t>
            </a:r>
            <a:r>
              <a:rPr lang="pt-PT" b="1" dirty="0" smtClean="0">
                <a:latin typeface="Bodoni MT Black" panose="02070A03080606020203" pitchFamily="18" charset="0"/>
              </a:rPr>
              <a:t>CURSO ( 5) </a:t>
            </a:r>
            <a:endParaRPr lang="pt-PT" b="1" dirty="0">
              <a:latin typeface="Bodoni MT Black" panose="02070A03080606020203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167170"/>
              </p:ext>
            </p:extLst>
          </p:nvPr>
        </p:nvGraphicFramePr>
        <p:xfrm>
          <a:off x="-1" y="908717"/>
          <a:ext cx="9036496" cy="16629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553">
                  <a:extLst>
                    <a:ext uri="{9D8B030D-6E8A-4147-A177-3AD203B41FA5}">
                      <a16:colId xmlns:a16="http://schemas.microsoft.com/office/drawing/2014/main" val="16196584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9916291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5217725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86268243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082226903"/>
                    </a:ext>
                  </a:extLst>
                </a:gridCol>
                <a:gridCol w="821019">
                  <a:extLst>
                    <a:ext uri="{9D8B030D-6E8A-4147-A177-3AD203B41FA5}">
                      <a16:colId xmlns:a16="http://schemas.microsoft.com/office/drawing/2014/main" val="1966712667"/>
                    </a:ext>
                  </a:extLst>
                </a:gridCol>
                <a:gridCol w="691148">
                  <a:extLst>
                    <a:ext uri="{9D8B030D-6E8A-4147-A177-3AD203B41FA5}">
                      <a16:colId xmlns:a16="http://schemas.microsoft.com/office/drawing/2014/main" val="4052395133"/>
                    </a:ext>
                  </a:extLst>
                </a:gridCol>
              </a:tblGrid>
              <a:tr h="1224139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>
                          <a:effectLst/>
                        </a:rPr>
                        <a:t>N.º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 smtClean="0">
                          <a:effectLst/>
                        </a:rPr>
                        <a:t>LOCALIDADE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>
                          <a:effectLst/>
                        </a:rPr>
                        <a:t>PROJECTOS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>
                          <a:effectLst/>
                        </a:rPr>
                        <a:t>ACÇÕES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u="none" strike="noStrike">
                          <a:effectLst/>
                        </a:rPr>
                        <a:t>PONTO DE SITUAÇÃO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u="none" strike="noStrike">
                          <a:effectLst/>
                        </a:rPr>
                        <a:t>ÂMBITO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</a:rPr>
                        <a:t>CONSTRANGIMENTOS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658171"/>
                  </a:ext>
                </a:extLst>
              </a:tr>
              <a:tr h="552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</a:rPr>
                        <a:t>1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</a:rPr>
                        <a:t> Cidade do Huambo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</a:rPr>
                        <a:t>Reforço do Sistema de Abastecimento de Água à cidade de HUAMBO –LOTE 1                    ( Sistema em Alta)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Construção da nova Central de Captação  e tratamento de água , a partir do Rio Cunhongamua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 dirty="0">
                          <a:effectLst/>
                        </a:rPr>
                        <a:t>Obra  em curso, na ordem de 90% de execução físiica.  Obras civis praticamente terminadas e em fase de aquisição de equipamentos 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391480"/>
                  </a:ext>
                </a:extLst>
              </a:tr>
              <a:tr h="55219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Instalação  das   condutas  adutoras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  em  fase de conclusão, na ordem de 99% 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 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714193"/>
                  </a:ext>
                </a:extLst>
              </a:tr>
              <a:tr h="55219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>
                          <a:effectLst/>
                        </a:rPr>
                        <a:t>2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>
                          <a:effectLst/>
                        </a:rPr>
                        <a:t> Cidade do Huambo</a:t>
                      </a:r>
                      <a:endParaRPr lang="pt-P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pt-PT" sz="1800" b="1" u="none" strike="noStrike" dirty="0">
                          <a:effectLst/>
                        </a:rPr>
                        <a:t>Reforço do Sistema de Abastecimento de Água à cidade de HUAMBO </a:t>
                      </a:r>
                      <a:endParaRPr lang="pt-PT" sz="1800" b="1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pt-PT" sz="1800" b="1" u="none" strike="noStrike" dirty="0" smtClean="0">
                          <a:effectLst/>
                        </a:rPr>
                        <a:t>–</a:t>
                      </a:r>
                      <a:r>
                        <a:rPr lang="pt-PT" sz="1800" b="1" u="none" strike="noStrike" dirty="0">
                          <a:effectLst/>
                        </a:rPr>
                        <a:t>LOTE 2                    ( Sistema em Baixa)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Construção do sistema do Centro de distribuição de água  do Caululo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 dirty="0">
                          <a:effectLst/>
                        </a:rPr>
                        <a:t>Obra  em  fase de conclusão, na ordem de 99%  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414544"/>
                  </a:ext>
                </a:extLst>
              </a:tr>
              <a:tr h="55219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Construção do sistema de  Centro de distribuição de água da Deolinda Rodrigues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  em  fase de conclusão, na ordem de 99% 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075317"/>
                  </a:ext>
                </a:extLst>
              </a:tr>
              <a:tr h="55219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Construção do sistema de Centro de distribuição de água  do S. João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  em  fase de conclusão, na ordem de 99% 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744787"/>
                  </a:ext>
                </a:extLst>
              </a:tr>
              <a:tr h="55219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Construção do sistema de  Centro de distribuição de água  CD5 do Belem do Huambo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  em  fase de conclusão, na ordem de 99% 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535693"/>
                  </a:ext>
                </a:extLst>
              </a:tr>
              <a:tr h="55219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Instalação da rede de distribuição e  17.000 ligações domiciliarias  na periferia da cidade do Huambo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Obras em curso em 98% , na periferia da cidade do Huambo ( nos bairro do Casseque I,II e III, Belém do Huambo, Dango, Bairro militar, S. António, S. Luis, Fátima e Sassonde)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05345"/>
                  </a:ext>
                </a:extLst>
              </a:tr>
              <a:tr h="552199"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b="1" u="none" strike="noStrike" dirty="0">
                          <a:effectLst/>
                        </a:rPr>
                        <a:t>3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</a:rPr>
                        <a:t>Huambo 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u="none" strike="noStrike" dirty="0">
                          <a:effectLst/>
                        </a:rPr>
                        <a:t>Beneficiação do sistema actual de Captação e tratamento de água do Kulimaála  ( obras civis, tratamento de água e  sistema do Cambiote,)</a:t>
                      </a:r>
                      <a:endParaRPr lang="pt-P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Beneficiação do sistema actual de Captação e tratamento de água do Kulimaála  ( obras civis, tratamento de água e  sistema do Cambiote,)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 em curso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 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02505"/>
                  </a:ext>
                </a:extLst>
              </a:tr>
              <a:tr h="552199"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u="none" strike="noStrike">
                          <a:effectLst/>
                        </a:rPr>
                        <a:t>4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Ampliação da rede de distribuição e instalação de 21.000 ligações domiciliarias da cidade do Huambo-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Ampliação da rede de distribuição e instalação de 21.000 ligações domiciliarias da cidade do Huambo- 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Obras   em curso  na ordem de 38%, nos  bairros periféricos: Bairros de Calilongue e Benfica ( 8.000  concluídos) e  no bairro de Caquerewa e Chivela  à iniciar (12.000)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u="none" strike="noStrike">
                          <a:effectLst/>
                        </a:rPr>
                        <a:t>Central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</a:rPr>
                        <a:t> 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8" marR="4808" marT="4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581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88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pt-PT" dirty="0" smtClean="0">
                <a:latin typeface="Bodoni MT Black" panose="02070A03080606020203" pitchFamily="18" charset="0"/>
              </a:rPr>
              <a:t>CONT. - PROJECTOS EM CURSO </a:t>
            </a:r>
            <a:endParaRPr lang="pt-PT" dirty="0">
              <a:latin typeface="Bodoni MT Black" panose="02070A03080606020203" pitchFamily="18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073946"/>
              </p:ext>
            </p:extLst>
          </p:nvPr>
        </p:nvGraphicFramePr>
        <p:xfrm>
          <a:off x="-2" y="1268760"/>
          <a:ext cx="9144003" cy="4464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543">
                  <a:extLst>
                    <a:ext uri="{9D8B030D-6E8A-4147-A177-3AD203B41FA5}">
                      <a16:colId xmlns:a16="http://schemas.microsoft.com/office/drawing/2014/main" val="491132916"/>
                    </a:ext>
                  </a:extLst>
                </a:gridCol>
                <a:gridCol w="629111">
                  <a:extLst>
                    <a:ext uri="{9D8B030D-6E8A-4147-A177-3AD203B41FA5}">
                      <a16:colId xmlns:a16="http://schemas.microsoft.com/office/drawing/2014/main" val="1971791427"/>
                    </a:ext>
                  </a:extLst>
                </a:gridCol>
                <a:gridCol w="3145555">
                  <a:extLst>
                    <a:ext uri="{9D8B030D-6E8A-4147-A177-3AD203B41FA5}">
                      <a16:colId xmlns:a16="http://schemas.microsoft.com/office/drawing/2014/main" val="482552751"/>
                    </a:ext>
                  </a:extLst>
                </a:gridCol>
                <a:gridCol w="2426571">
                  <a:extLst>
                    <a:ext uri="{9D8B030D-6E8A-4147-A177-3AD203B41FA5}">
                      <a16:colId xmlns:a16="http://schemas.microsoft.com/office/drawing/2014/main" val="2744587498"/>
                    </a:ext>
                  </a:extLst>
                </a:gridCol>
                <a:gridCol w="1426728">
                  <a:extLst>
                    <a:ext uri="{9D8B030D-6E8A-4147-A177-3AD203B41FA5}">
                      <a16:colId xmlns:a16="http://schemas.microsoft.com/office/drawing/2014/main" val="1835546869"/>
                    </a:ext>
                  </a:extLst>
                </a:gridCol>
                <a:gridCol w="932495">
                  <a:extLst>
                    <a:ext uri="{9D8B030D-6E8A-4147-A177-3AD203B41FA5}">
                      <a16:colId xmlns:a16="http://schemas.microsoft.com/office/drawing/2014/main" val="2757961505"/>
                    </a:ext>
                  </a:extLst>
                </a:gridCol>
              </a:tblGrid>
              <a:tr h="2038136">
                <a:tc>
                  <a:txBody>
                    <a:bodyPr/>
                    <a:lstStyle/>
                    <a:p>
                      <a:pPr algn="r" fontAlgn="ctr"/>
                      <a:r>
                        <a:rPr lang="pt-PT" sz="1600" u="none" strike="noStrike" dirty="0">
                          <a:effectLst/>
                        </a:rPr>
                        <a:t>1.12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effectLst/>
                        </a:rPr>
                        <a:t>Vila da Ecunha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b="1" u="none" strike="noStrike" dirty="0">
                          <a:effectLst/>
                        </a:rPr>
                        <a:t>Construção do novo  sistema de abastecimento de água da Vila a  Ecunha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>
                          <a:effectLst/>
                        </a:rPr>
                        <a:t>Construção do novo  sistema de abastecimento de água da Vila a  Ecunha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>
                          <a:effectLst/>
                        </a:rPr>
                        <a:t>Obra  em curso, na ordem de 88%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 dirty="0">
                          <a:effectLst/>
                        </a:rPr>
                        <a:t>Limitações financeiras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40818"/>
                  </a:ext>
                </a:extLst>
              </a:tr>
              <a:tr h="2426359">
                <a:tc>
                  <a:txBody>
                    <a:bodyPr/>
                    <a:lstStyle/>
                    <a:p>
                      <a:pPr algn="r" fontAlgn="ctr"/>
                      <a:r>
                        <a:rPr lang="pt-PT" sz="1600" u="none" strike="noStrike">
                          <a:effectLst/>
                        </a:rPr>
                        <a:t>1.13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>
                          <a:effectLst/>
                        </a:rPr>
                        <a:t>Vila do Mungo</a:t>
                      </a:r>
                      <a:endParaRPr lang="pt-P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b="1" u="none" strike="noStrike" dirty="0">
                          <a:effectLst/>
                        </a:rPr>
                        <a:t>Reconstrução do  sistema de abastecimento de água actual  da vila do Mungo, a partir </a:t>
                      </a:r>
                      <a:r>
                        <a:rPr lang="pt-PT" sz="1600" b="1" u="none" strike="noStrike" dirty="0" smtClean="0">
                          <a:effectLst/>
                        </a:rPr>
                        <a:t>do </a:t>
                      </a:r>
                      <a:r>
                        <a:rPr lang="pt-PT" sz="1600" b="1" u="none" strike="noStrike" dirty="0">
                          <a:effectLst/>
                        </a:rPr>
                        <a:t>Rio  Chinanga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>
                          <a:effectLst/>
                        </a:rPr>
                        <a:t>Reconstrução do  sistema de abastecimento de água actual  da vila do Mungo, a partir do Rio Rio  Chinanga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>
                          <a:effectLst/>
                        </a:rPr>
                        <a:t>Obra em curso na ordem de 30% 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 dirty="0">
                          <a:effectLst/>
                        </a:rPr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494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01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smtClean="0">
                <a:latin typeface="Bodoni MT Black" panose="02070A03080606020203" pitchFamily="18" charset="0"/>
              </a:rPr>
              <a:t>2- PROJECTOS SUSPENSOS ( 5)</a:t>
            </a:r>
            <a:endParaRPr lang="pt-PT" b="1" dirty="0">
              <a:latin typeface="Bodoni MT Black" panose="02070A03080606020203" pitchFamily="18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434895"/>
              </p:ext>
            </p:extLst>
          </p:nvPr>
        </p:nvGraphicFramePr>
        <p:xfrm>
          <a:off x="-2" y="1268760"/>
          <a:ext cx="9144004" cy="5723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530">
                  <a:extLst>
                    <a:ext uri="{9D8B030D-6E8A-4147-A177-3AD203B41FA5}">
                      <a16:colId xmlns:a16="http://schemas.microsoft.com/office/drawing/2014/main" val="18895618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77054284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48975110"/>
                    </a:ext>
                  </a:extLst>
                </a:gridCol>
                <a:gridCol w="1790947">
                  <a:extLst>
                    <a:ext uri="{9D8B030D-6E8A-4147-A177-3AD203B41FA5}">
                      <a16:colId xmlns:a16="http://schemas.microsoft.com/office/drawing/2014/main" val="927969687"/>
                    </a:ext>
                  </a:extLst>
                </a:gridCol>
                <a:gridCol w="1728439">
                  <a:extLst>
                    <a:ext uri="{9D8B030D-6E8A-4147-A177-3AD203B41FA5}">
                      <a16:colId xmlns:a16="http://schemas.microsoft.com/office/drawing/2014/main" val="3920221594"/>
                    </a:ext>
                  </a:extLst>
                </a:gridCol>
                <a:gridCol w="747133">
                  <a:extLst>
                    <a:ext uri="{9D8B030D-6E8A-4147-A177-3AD203B41FA5}">
                      <a16:colId xmlns:a16="http://schemas.microsoft.com/office/drawing/2014/main" val="3704817405"/>
                    </a:ext>
                  </a:extLst>
                </a:gridCol>
                <a:gridCol w="535259">
                  <a:extLst>
                    <a:ext uri="{9D8B030D-6E8A-4147-A177-3AD203B41FA5}">
                      <a16:colId xmlns:a16="http://schemas.microsoft.com/office/drawing/2014/main" val="2036684734"/>
                    </a:ext>
                  </a:extLst>
                </a:gridCol>
                <a:gridCol w="454806">
                  <a:extLst>
                    <a:ext uri="{9D8B030D-6E8A-4147-A177-3AD203B41FA5}">
                      <a16:colId xmlns:a16="http://schemas.microsoft.com/office/drawing/2014/main" val="943651838"/>
                    </a:ext>
                  </a:extLst>
                </a:gridCol>
                <a:gridCol w="827586">
                  <a:extLst>
                    <a:ext uri="{9D8B030D-6E8A-4147-A177-3AD203B41FA5}">
                      <a16:colId xmlns:a16="http://schemas.microsoft.com/office/drawing/2014/main" val="3048895999"/>
                    </a:ext>
                  </a:extLst>
                </a:gridCol>
              </a:tblGrid>
              <a:tr h="89675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N.º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 smtClean="0">
                          <a:effectLst/>
                        </a:rPr>
                        <a:t>LOCALIDADE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>
                          <a:effectLst/>
                        </a:rPr>
                        <a:t>PROJECTOS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>
                          <a:effectLst/>
                        </a:rPr>
                        <a:t>ACÇÕES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>
                          <a:effectLst/>
                        </a:rPr>
                        <a:t>PONTO DE </a:t>
                      </a:r>
                      <a:r>
                        <a:rPr lang="pt-PT" sz="1400" b="1" u="none" strike="noStrike" dirty="0" smtClean="0">
                          <a:effectLst/>
                        </a:rPr>
                        <a:t>SITUAÇÃO E GRAU DE EXECUÇÃO FÍSICA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ÂMBITO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EMPREITIRO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FISCAL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>
                          <a:effectLst/>
                        </a:rPr>
                        <a:t>CONSTRANGIMENTOS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957410"/>
                  </a:ext>
                </a:extLst>
              </a:tr>
              <a:tr h="938498"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 dirty="0" smtClean="0">
                          <a:effectLst/>
                        </a:rPr>
                        <a:t>1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 dirty="0">
                          <a:effectLst/>
                        </a:rPr>
                        <a:t>Cidade da Caála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b="1" u="none" strike="noStrike" dirty="0">
                          <a:effectLst/>
                        </a:rPr>
                        <a:t>Construção do novo  sistema de abastecimento de água da cidade  da Caála 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Construção do novo  sistema de abastecimento de água da cidade  da Caála 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 dirty="0">
                          <a:effectLst/>
                        </a:rPr>
                        <a:t>Obra consignada  e instalação do estaleiro de obras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Central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TSE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Idefinido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Limitações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21877"/>
                  </a:ext>
                </a:extLst>
              </a:tr>
              <a:tr h="938498"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 dirty="0" smtClean="0">
                          <a:effectLst/>
                        </a:rPr>
                        <a:t>2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Vila do Bailundo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b="1" u="none" strike="noStrike" dirty="0">
                          <a:effectLst/>
                        </a:rPr>
                        <a:t>Reforço do sistema de abastecimento de água da Vila do Bailundo, a partir do rio Culele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Reforço do sistema de abastecimento de água da Vila do Bailundo, a partir do rio Culele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Obra iniciada e suspensa, por razões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Central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Obrecol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>
                          <a:effectLst/>
                        </a:rPr>
                        <a:t>Engefisco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Limitações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155226"/>
                  </a:ext>
                </a:extLst>
              </a:tr>
              <a:tr h="938498"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 dirty="0" smtClean="0">
                          <a:effectLst/>
                        </a:rPr>
                        <a:t>3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Vila do Cachiungo 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b="1" u="none" strike="noStrike" dirty="0">
                          <a:effectLst/>
                        </a:rPr>
                        <a:t>Construção do sistema de abastecimento de água da Vila da Cachiungo ( Reservatório principal)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Construção do Reservatório principal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Obra iniciada e suspensa, por razões técnicas e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Central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Opaiya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Cenor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Limitações técnica e 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97608"/>
                  </a:ext>
                </a:extLst>
              </a:tr>
              <a:tr h="938498"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 dirty="0" smtClean="0">
                          <a:effectLst/>
                        </a:rPr>
                        <a:t>4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Vila do Chicala Cholohanga 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b="1" u="none" strike="noStrike" dirty="0">
                          <a:effectLst/>
                        </a:rPr>
                        <a:t>Construção do sistema de abastecimento de água da Vila da Chicala Cholohanga, a partir do rio Cubango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Construção do sistema de abastecimento de água da Vila da Chicala Cholohanga, a partir do rio Cubango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Obra iniciada e suspensa, por razões financeiras. Execução física na ordem de 44%.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Central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Ecadint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Soleng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Limitações financeiras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009"/>
                  </a:ext>
                </a:extLst>
              </a:tr>
              <a:tr h="938498">
                <a:tc>
                  <a:txBody>
                    <a:bodyPr/>
                    <a:lstStyle/>
                    <a:p>
                      <a:pPr algn="r" fontAlgn="ctr"/>
                      <a:r>
                        <a:rPr lang="pt-PT" sz="1400" u="none" strike="noStrike" dirty="0" smtClean="0">
                          <a:effectLst/>
                        </a:rPr>
                        <a:t>5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u="none" strike="noStrike">
                          <a:effectLst/>
                        </a:rPr>
                        <a:t>Vila do Alto Hama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b="1" u="none" strike="noStrike" dirty="0">
                          <a:effectLst/>
                        </a:rPr>
                        <a:t>Construção do novo  sistema de abastecimento de água da vila do Alto Hama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 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Obra suspensa. Executada na ordem de 32%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>
                          <a:effectLst/>
                        </a:rPr>
                        <a:t>Central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Indefinido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effectLst/>
                        </a:rPr>
                        <a:t>Indefinido</a:t>
                      </a:r>
                      <a:endParaRPr lang="pt-P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400" u="none" strike="noStrike" dirty="0">
                          <a:effectLst/>
                        </a:rPr>
                        <a:t>Limitações financeiras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06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88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" y="44624"/>
            <a:ext cx="9144002" cy="1325563"/>
          </a:xfrm>
        </p:spPr>
        <p:txBody>
          <a:bodyPr>
            <a:noAutofit/>
          </a:bodyPr>
          <a:lstStyle/>
          <a:p>
            <a:pPr algn="ctr"/>
            <a:r>
              <a:rPr lang="pt-PT" sz="2400" b="1" dirty="0" smtClean="0">
                <a:latin typeface="Bodoni MT Black" panose="02070A03080606020203" pitchFamily="18" charset="0"/>
              </a:rPr>
              <a:t>3- PROJECTOS PROGRAMADOS E NÃO INICIADOS- </a:t>
            </a:r>
            <a:r>
              <a:rPr lang="pt-PT" sz="2400" b="1" dirty="0">
                <a:latin typeface="Bodoni MT Black" panose="02070A03080606020203" pitchFamily="18" charset="0"/>
              </a:rPr>
              <a:t>PROJECTOS EM PERSPECTIVA (COM / SEM ESTUDOS</a:t>
            </a:r>
            <a:r>
              <a:rPr lang="pt-PT" sz="2400" b="1" dirty="0" smtClean="0">
                <a:latin typeface="Bodoni MT Black" panose="02070A03080606020203" pitchFamily="18" charset="0"/>
              </a:rPr>
              <a:t>)(4) </a:t>
            </a:r>
            <a:r>
              <a:rPr lang="pt-PT" sz="2400" b="1" dirty="0">
                <a:solidFill>
                  <a:srgbClr val="000000"/>
                </a:solidFill>
                <a:latin typeface="Bodoni MT Black" panose="02070A03080606020203" pitchFamily="18" charset="0"/>
              </a:rPr>
              <a:t/>
            </a:r>
            <a:br>
              <a:rPr lang="pt-PT" sz="2400" b="1" dirty="0">
                <a:solidFill>
                  <a:srgbClr val="000000"/>
                </a:solidFill>
                <a:latin typeface="Bodoni MT Black" panose="02070A03080606020203" pitchFamily="18" charset="0"/>
              </a:rPr>
            </a:br>
            <a:endParaRPr lang="pt-PT" sz="2400" b="1" dirty="0">
              <a:latin typeface="Bodoni MT Black" panose="02070A03080606020203" pitchFamily="18" charset="0"/>
            </a:endParaRP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905418"/>
              </p:ext>
            </p:extLst>
          </p:nvPr>
        </p:nvGraphicFramePr>
        <p:xfrm>
          <a:off x="-2" y="1052736"/>
          <a:ext cx="9144001" cy="5805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227">
                  <a:extLst>
                    <a:ext uri="{9D8B030D-6E8A-4147-A177-3AD203B41FA5}">
                      <a16:colId xmlns:a16="http://schemas.microsoft.com/office/drawing/2014/main" val="3793892320"/>
                    </a:ext>
                  </a:extLst>
                </a:gridCol>
                <a:gridCol w="606232">
                  <a:extLst>
                    <a:ext uri="{9D8B030D-6E8A-4147-A177-3AD203B41FA5}">
                      <a16:colId xmlns:a16="http://schemas.microsoft.com/office/drawing/2014/main" val="4119790381"/>
                    </a:ext>
                  </a:extLst>
                </a:gridCol>
                <a:gridCol w="2437557">
                  <a:extLst>
                    <a:ext uri="{9D8B030D-6E8A-4147-A177-3AD203B41FA5}">
                      <a16:colId xmlns:a16="http://schemas.microsoft.com/office/drawing/2014/main" val="236474894"/>
                    </a:ext>
                  </a:extLst>
                </a:gridCol>
                <a:gridCol w="2184961">
                  <a:extLst>
                    <a:ext uri="{9D8B030D-6E8A-4147-A177-3AD203B41FA5}">
                      <a16:colId xmlns:a16="http://schemas.microsoft.com/office/drawing/2014/main" val="2453340137"/>
                    </a:ext>
                  </a:extLst>
                </a:gridCol>
                <a:gridCol w="1957624">
                  <a:extLst>
                    <a:ext uri="{9D8B030D-6E8A-4147-A177-3AD203B41FA5}">
                      <a16:colId xmlns:a16="http://schemas.microsoft.com/office/drawing/2014/main" val="1630914509"/>
                    </a:ext>
                  </a:extLst>
                </a:gridCol>
                <a:gridCol w="846200">
                  <a:extLst>
                    <a:ext uri="{9D8B030D-6E8A-4147-A177-3AD203B41FA5}">
                      <a16:colId xmlns:a16="http://schemas.microsoft.com/office/drawing/2014/main" val="108637208"/>
                    </a:ext>
                  </a:extLst>
                </a:gridCol>
                <a:gridCol w="846200">
                  <a:extLst>
                    <a:ext uri="{9D8B030D-6E8A-4147-A177-3AD203B41FA5}">
                      <a16:colId xmlns:a16="http://schemas.microsoft.com/office/drawing/2014/main" val="950128496"/>
                    </a:ext>
                  </a:extLst>
                </a:gridCol>
              </a:tblGrid>
              <a:tr h="1518299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effectLst/>
                        </a:rPr>
                        <a:t>N.º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 smtClean="0">
                          <a:effectLst/>
                        </a:rPr>
                        <a:t>LOCALIDADE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effectLst/>
                        </a:rPr>
                        <a:t>PROJECTOS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effectLst/>
                        </a:rPr>
                        <a:t>ACÇÕES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b="1" u="none" strike="noStrike">
                          <a:effectLst/>
                        </a:rPr>
                        <a:t>PONTO DE SITUAÇÃO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b="1" u="none" strike="noStrike">
                          <a:effectLst/>
                        </a:rPr>
                        <a:t>ÂMBITO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effectLst/>
                        </a:rPr>
                        <a:t>CONSTRANGIMENTOS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531258"/>
                  </a:ext>
                </a:extLst>
              </a:tr>
              <a:tr h="1071741">
                <a:tc>
                  <a:txBody>
                    <a:bodyPr/>
                    <a:lstStyle/>
                    <a:p>
                      <a:pPr algn="r" fontAlgn="ctr"/>
                      <a:r>
                        <a:rPr lang="pt-PT" sz="1200" u="none" strike="noStrike" dirty="0" smtClean="0">
                          <a:effectLst/>
                        </a:rPr>
                        <a:t>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u="none" strike="noStrike">
                          <a:effectLst/>
                        </a:rPr>
                        <a:t>Vila do Ucuma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Ucuma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Ucuma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Obra não iniciada, por razões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Central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Limitações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63014"/>
                  </a:ext>
                </a:extLst>
              </a:tr>
              <a:tr h="1071741">
                <a:tc>
                  <a:txBody>
                    <a:bodyPr/>
                    <a:lstStyle/>
                    <a:p>
                      <a:pPr algn="r" fontAlgn="ctr"/>
                      <a:r>
                        <a:rPr lang="pt-PT" sz="1200" u="none" strike="noStrike" dirty="0" smtClean="0">
                          <a:effectLst/>
                        </a:rPr>
                        <a:t>2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u="none" strike="noStrike">
                          <a:effectLst/>
                        </a:rPr>
                        <a:t>Vila do Longonjo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Logonjo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Logonjo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Obra não iniciada, por razões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Central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Limitações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545671"/>
                  </a:ext>
                </a:extLst>
              </a:tr>
              <a:tr h="1071741">
                <a:tc>
                  <a:txBody>
                    <a:bodyPr/>
                    <a:lstStyle/>
                    <a:p>
                      <a:pPr algn="r" fontAlgn="ctr"/>
                      <a:r>
                        <a:rPr lang="pt-PT" sz="1200" u="none" strike="noStrike" dirty="0" smtClean="0">
                          <a:effectLst/>
                        </a:rPr>
                        <a:t>3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u="none" strike="noStrike">
                          <a:effectLst/>
                        </a:rPr>
                        <a:t>Vila do Londuibale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Londuibale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Londuibale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Obra não iniciada, por razões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Central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limitações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41842"/>
                  </a:ext>
                </a:extLst>
              </a:tr>
              <a:tr h="1071741">
                <a:tc>
                  <a:txBody>
                    <a:bodyPr/>
                    <a:lstStyle/>
                    <a:p>
                      <a:pPr algn="r" fontAlgn="ctr"/>
                      <a:r>
                        <a:rPr lang="pt-PT" sz="1200" u="none" strike="noStrike" dirty="0" smtClean="0">
                          <a:effectLst/>
                        </a:rPr>
                        <a:t>4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u="none" strike="noStrike">
                          <a:effectLst/>
                        </a:rPr>
                        <a:t>Vila do Mungo</a:t>
                      </a:r>
                      <a:endParaRPr lang="pt-P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Mungo, a partir do Rio Luvulo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Construção do novo  sistema de abastecimento de água da vila do Mungo, a partir do Rio Luvulo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Obra não iniciada, por razões financeiras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>
                          <a:effectLst/>
                        </a:rPr>
                        <a:t>Central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200" u="none" strike="noStrike" dirty="0">
                          <a:effectLst/>
                        </a:rPr>
                        <a:t>limitações financeiras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22" marR="6022" marT="60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053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89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smtClean="0"/>
              <a:t>ALGUMAS IMAGENS DA OBRAS EM CURSO </a:t>
            </a:r>
            <a:endParaRPr lang="pt-PT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1" y="1825625"/>
            <a:ext cx="5803117" cy="4351338"/>
          </a:xfrm>
        </p:spPr>
      </p:pic>
      <p:pic>
        <p:nvPicPr>
          <p:cNvPr id="8" name="IMG_02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3" y="1340768"/>
            <a:ext cx="442105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0"/>
            <a:ext cx="4548336" cy="68133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0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</TotalTime>
  <Words>1428</Words>
  <Application>Microsoft Office PowerPoint</Application>
  <PresentationFormat>Apresentação na tela (4:3)</PresentationFormat>
  <Paragraphs>298</Paragraphs>
  <Slides>14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 JULIAN</vt:lpstr>
      <vt:lpstr>Arial</vt:lpstr>
      <vt:lpstr>Arial Black</vt:lpstr>
      <vt:lpstr>Bodoni MT Black</vt:lpstr>
      <vt:lpstr>Calibri</vt:lpstr>
      <vt:lpstr>Calibri Light</vt:lpstr>
      <vt:lpstr>Times New Roman</vt:lpstr>
      <vt:lpstr>Tema do Office</vt:lpstr>
      <vt:lpstr>Apresentação do PowerPoint</vt:lpstr>
      <vt:lpstr>CONTEÚDO</vt:lpstr>
      <vt:lpstr>1- DADOS POPULACIONAIS DA  PROVÍNCIA DO HUAMBO/2019</vt:lpstr>
      <vt:lpstr>1- PROJECTOS EM CURSO ( 5) </vt:lpstr>
      <vt:lpstr>CONT. - PROJECTOS EM CURSO </vt:lpstr>
      <vt:lpstr>2- PROJECTOS SUSPENSOS ( 5)</vt:lpstr>
      <vt:lpstr>3- PROJECTOS PROGRAMADOS E NÃO INICIADOS- PROJECTOS EM PERSPECTIVA (COM / SEM ESTUDOS)(4)  </vt:lpstr>
      <vt:lpstr>ALGUMAS IMAGENS DA OBRAS EM CURSO </vt:lpstr>
      <vt:lpstr>Apresentação do PowerPoint</vt:lpstr>
      <vt:lpstr>Apresentação do PowerPoint</vt:lpstr>
      <vt:lpstr>A) INDICADORES PARA A ÁGUA RURAL:  </vt:lpstr>
      <vt:lpstr>CONT- INDICADORES DE ABASTECIMENTO DE  ÁGUA </vt:lpstr>
      <vt:lpstr>5- ACÇÕES DE FORMAÇÃO DESENVOLVIDAS e EM PERSPECTIVA</vt:lpstr>
      <vt:lpstr>Apresentação do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hp hp</dc:creator>
  <cp:lastModifiedBy>Adolfo Gomes</cp:lastModifiedBy>
  <cp:revision>54</cp:revision>
  <dcterms:created xsi:type="dcterms:W3CDTF">2017-05-31T12:50:21Z</dcterms:created>
  <dcterms:modified xsi:type="dcterms:W3CDTF">2019-07-25T20:02:57Z</dcterms:modified>
</cp:coreProperties>
</file>