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3" r:id="rId2"/>
    <p:sldId id="264" r:id="rId3"/>
    <p:sldId id="256" r:id="rId4"/>
    <p:sldId id="257" r:id="rId5"/>
    <p:sldId id="258" r:id="rId6"/>
    <p:sldId id="259" r:id="rId7"/>
    <p:sldId id="261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D1C3C-709C-4FEF-9A97-2135844707CC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20CA-E2C7-41BE-B182-CC4850E8D3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9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43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13" indent="-2855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360" indent="-2272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918" indent="-2272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41" indent="-2272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145" indent="-227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349" indent="-227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553" indent="-227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4757" indent="-227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4E50F-9A0B-49BD-B15F-3CF3526BC61F}" type="slidenum">
              <a:rPr lang="pt-PT" altLang="pt-PT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PT" altLang="pt-PT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6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E291-A421-4926-977A-2934E97639B7}" type="datetimeFigureOut">
              <a:rPr lang="pt-PT" smtClean="0"/>
              <a:pPr/>
              <a:t>03/06/2017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CE25-00E8-43D4-BF12-35CD5A5C7C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175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ítulo 4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3598862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altLang="pt-PT" dirty="0" smtClean="0">
                <a:solidFill>
                  <a:srgbClr val="002060"/>
                </a:solidFill>
              </a:rPr>
              <a:t>CONSELHO CONSULTIVO</a:t>
            </a:r>
            <a:br>
              <a:rPr lang="pt-PT" altLang="pt-PT" dirty="0" smtClean="0">
                <a:solidFill>
                  <a:srgbClr val="002060"/>
                </a:solidFill>
              </a:rPr>
            </a:br>
            <a:r>
              <a:rPr lang="pt-PT" altLang="pt-PT" dirty="0" smtClean="0">
                <a:solidFill>
                  <a:srgbClr val="002060"/>
                </a:solidFill>
              </a:rPr>
              <a:t> </a:t>
            </a:r>
            <a:br>
              <a:rPr lang="pt-PT" altLang="pt-PT" dirty="0" smtClean="0">
                <a:solidFill>
                  <a:srgbClr val="002060"/>
                </a:solidFill>
              </a:rPr>
            </a:br>
            <a:r>
              <a:rPr lang="pt-PT" altLang="pt-PT" dirty="0" smtClean="0">
                <a:solidFill>
                  <a:srgbClr val="002060"/>
                </a:solidFill>
              </a:rPr>
              <a:t>DO </a:t>
            </a:r>
            <a:br>
              <a:rPr lang="pt-PT" altLang="pt-PT" dirty="0" smtClean="0">
                <a:solidFill>
                  <a:srgbClr val="002060"/>
                </a:solidFill>
              </a:rPr>
            </a:br>
            <a:r>
              <a:rPr lang="pt-PT" altLang="pt-PT" dirty="0" smtClean="0">
                <a:solidFill>
                  <a:srgbClr val="002060"/>
                </a:solidFill>
              </a:rPr>
              <a:t/>
            </a:r>
            <a:br>
              <a:rPr lang="pt-PT" altLang="pt-PT" dirty="0" smtClean="0">
                <a:solidFill>
                  <a:srgbClr val="002060"/>
                </a:solidFill>
              </a:rPr>
            </a:br>
            <a:r>
              <a:rPr lang="pt-PT" altLang="pt-PT" dirty="0" smtClean="0">
                <a:solidFill>
                  <a:srgbClr val="002060"/>
                </a:solidFill>
              </a:rPr>
              <a:t>MINEA-NAMIBE 2017 </a:t>
            </a:r>
            <a:r>
              <a:rPr lang="pt-PT" altLang="pt-PT" dirty="0" smtClean="0"/>
              <a:t/>
            </a:r>
            <a:br>
              <a:rPr lang="pt-PT" altLang="pt-PT" dirty="0" smtClean="0"/>
            </a:br>
            <a:endParaRPr lang="pt-PT" altLang="pt-PT" dirty="0" smtClean="0"/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79388" y="5589588"/>
            <a:ext cx="8713787" cy="10795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PT" altLang="pt-PT" b="1" dirty="0">
                <a:solidFill>
                  <a:srgbClr val="5D650D"/>
                </a:solidFill>
                <a:latin typeface="Century Gothic" pitchFamily="34" charset="0"/>
                <a:ea typeface="+mj-ea"/>
                <a:cs typeface="+mj-cs"/>
              </a:rPr>
              <a:t>BALANÇO DA IMPLEMENTAÇÃO DAS POLÍTICAS E ESTRATÉGIAS DURANTE O MANDATO 2013/2017 </a:t>
            </a:r>
            <a:endParaRPr lang="pt-PT" altLang="pt-PT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786301" y="2500306"/>
            <a:ext cx="55713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MUITO OBRIGADO</a:t>
            </a:r>
            <a:endParaRPr lang="pt-P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312"/>
            <a:ext cx="449999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3"/>
            <a:ext cx="4513178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9999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712" y="4046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Caterpílar 6,4 MW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80112" y="3818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P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undai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 7,5 MW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0040" y="6506803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Linha de Transporte 110 KV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92080" y="605637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Subestação – 2X10KVA-  110/15 KV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24133" y="3533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CENTRAIS TERMICAS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03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3" y="1285860"/>
          <a:ext cx="8715433" cy="4786348"/>
        </p:xfrm>
        <a:graphic>
          <a:graphicData uri="http://schemas.openxmlformats.org/drawingml/2006/table">
            <a:tbl>
              <a:tblPr/>
              <a:tblGrid>
                <a:gridCol w="1202509"/>
                <a:gridCol w="1083606"/>
                <a:gridCol w="1071961"/>
                <a:gridCol w="1071961"/>
                <a:gridCol w="1071349"/>
                <a:gridCol w="1071349"/>
                <a:gridCol w="1071349"/>
                <a:gridCol w="1071349"/>
              </a:tblGrid>
              <a:tr h="601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MUNICÍPIO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SEDE MUNICIPAL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POTÊNCIA INSTALADA (MW)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Alto Zambeze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Cazombo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Bundas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Lumbala Nguimbo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0,72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0,72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0,72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Camanongue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Camanongue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Cameia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Lumeje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Léua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Léua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Luacano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Luacano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Luau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Luau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Luchazes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Cangamba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Moxico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Luena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6,4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18,9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31,32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9.88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17.94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24.37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24.66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29.66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357166"/>
            <a:ext cx="55721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PRODUCÇÃO DE ENERGIA ELÉCTRICA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2" y="928670"/>
          <a:ext cx="8715436" cy="5357859"/>
        </p:xfrm>
        <a:graphic>
          <a:graphicData uri="http://schemas.openxmlformats.org/drawingml/2006/table">
            <a:tbl>
              <a:tblPr/>
              <a:tblGrid>
                <a:gridCol w="1755077"/>
                <a:gridCol w="1391898"/>
                <a:gridCol w="1391898"/>
                <a:gridCol w="1391898"/>
                <a:gridCol w="1391898"/>
                <a:gridCol w="1392767"/>
              </a:tblGrid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CONSUMIDORES MT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ANOS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Alto Zambeze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Bundas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Camanongue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Cameia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Léua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Luacano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Luau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Luchazes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Moxico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71736" y="214290"/>
            <a:ext cx="42148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DISTRIBUIÇÃO DE ENERGIA ELÉCTRICA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2" y="928665"/>
          <a:ext cx="8572560" cy="5572165"/>
        </p:xfrm>
        <a:graphic>
          <a:graphicData uri="http://schemas.openxmlformats.org/drawingml/2006/table">
            <a:tbl>
              <a:tblPr/>
              <a:tblGrid>
                <a:gridCol w="1726305"/>
                <a:gridCol w="1369080"/>
                <a:gridCol w="1369080"/>
                <a:gridCol w="1369080"/>
                <a:gridCol w="1369080"/>
                <a:gridCol w="1369935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CONSUMIDORES BT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ANOS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Alto Zambeze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Bundas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Camanongue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Cameia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192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Léua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Luacano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Luau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780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910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Luchazes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Moxico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2610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2278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3412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10.409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11.713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3,419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3,135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4,888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latin typeface="Calibri"/>
                          <a:ea typeface="Calibri"/>
                          <a:cs typeface="Times New Roman"/>
                        </a:rPr>
                        <a:t>12.569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latin typeface="Calibri"/>
                          <a:ea typeface="Calibri"/>
                          <a:cs typeface="Times New Roman"/>
                        </a:rPr>
                        <a:t>14003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71736" y="285728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DISTRIBUIÇÃO DE ENERGIA ELÉCTRICA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85720" y="1214422"/>
          <a:ext cx="8572562" cy="2724923"/>
        </p:xfrm>
        <a:graphic>
          <a:graphicData uri="http://schemas.openxmlformats.org/drawingml/2006/table">
            <a:tbl>
              <a:tblPr/>
              <a:tblGrid>
                <a:gridCol w="3330474"/>
                <a:gridCol w="1718270"/>
                <a:gridCol w="1632205"/>
                <a:gridCol w="1891613"/>
              </a:tblGrid>
              <a:tr h="60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CENTRAIS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POTÊNCIA INSTALADA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POTÊNCIA DISPONÍVEL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ATENDIMENTO AO SISTEMA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YUNDAI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7.5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3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1.5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CATERPILAR (1)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6.4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3.2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1.6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CATERPILAR (2)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5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4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4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APROVEITAMENTO HIDROELÉCTRICO DO TCHIHUMBUE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12.42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10.42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3.8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CENTRAL DO LUAU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6.2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2.2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1.05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37.5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>
                          <a:latin typeface="Calibri"/>
                          <a:ea typeface="Calibri"/>
                          <a:cs typeface="Times New Roman"/>
                        </a:rPr>
                        <a:t>22.46 MW</a:t>
                      </a:r>
                      <a:endParaRPr lang="pt-P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latin typeface="Calibri"/>
                          <a:ea typeface="Calibri"/>
                          <a:cs typeface="Times New Roman"/>
                        </a:rPr>
                        <a:t>11.95 MW</a:t>
                      </a:r>
                      <a:endParaRPr lang="pt-P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1429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PONTO DE SITUAÇÃO SOBRE A DISTRIBUIÇÃO DE ENERGIA ELÉCTRICA NA CIDADE DO LUENA E LUAU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DADOS DE BASE 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282" y="4214818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OBS: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potência disponível, está ligada às avarias nas máquinas.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atendimento ao sistema, está ligado ao fraco fornecimento dos combustíveis e lubrificantes.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162618"/>
            <a:ext cx="8001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Conclusões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Tendo em an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lise o estado actual da produ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e distribui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de energia elétrica na prov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ncia, a Direc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Provincial de Energia Elétrica solicita </a:t>
            </a:r>
            <a:r>
              <a:rPr lang="pt-PT" sz="1600" dirty="0" smtClean="0">
                <a:latin typeface="Calibri"/>
                <a:ea typeface="Calibri" pitchFamily="34" charset="0"/>
                <a:cs typeface="Times New Roman" pitchFamily="18" charset="0"/>
              </a:rPr>
              <a:t>ao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Ministério da Energia e Aguas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promover  estudo dos rios da prov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ncia em especial  Cassai, Luizavo, Lucula, Luena e Luanguinga, com objectivo de se apurar as condi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ões poss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veis e favoráveis para a constru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de aproveitamentos hidroel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ctricos.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Estudar as possibilidades de transferência de caudais do rio Cassai para o rio Tchihumbue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via rio Tchijileji,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 o objectivo de suprir perda de caudais no aproveitamento hidroel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ctrico do Dala.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Acelerar a implementa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das centrais fotovoltaicas nas sedes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unicipais,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omunais e locais de grande concentra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populacional.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Divulgar na prov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ncia do Moxico, os prop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sitos e planos do Minist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rio</a:t>
            </a:r>
            <a:r>
              <a:rPr lang="pt-PT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para o período de 2017/2022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tendentes a melhorar o sector el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ctrico.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QUEDAS DO KASS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78"/>
            <a:ext cx="9144000" cy="62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661219" y="116632"/>
            <a:ext cx="2232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QUEDAS DO RIO CASSAI</a:t>
            </a:r>
            <a:endParaRPr lang="pt-PT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queda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7160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F:\queda\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3" y="3284984"/>
            <a:ext cx="9144000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:\queda\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49999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ângulo 6"/>
          <p:cNvSpPr/>
          <p:nvPr/>
        </p:nvSpPr>
        <p:spPr>
          <a:xfrm>
            <a:off x="4807622" y="2420888"/>
            <a:ext cx="3201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QUEDA </a:t>
            </a:r>
            <a:r>
              <a:rPr lang="pt-PT" sz="16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 RIO </a:t>
            </a:r>
            <a:r>
              <a:rPr lang="pt-PT" sz="1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LUSAVU/CAZOMBO</a:t>
            </a:r>
            <a:endParaRPr lang="pt-PT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541</Words>
  <Application>Microsoft Office PowerPoint</Application>
  <PresentationFormat>Apresentação no Ecrã (4:3)</PresentationFormat>
  <Paragraphs>291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Times New Roman</vt:lpstr>
      <vt:lpstr>Tema do Office</vt:lpstr>
      <vt:lpstr>CONSELHO CONSULTIVO   DO   MINEA-NAMIBE 2017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Admin</dc:creator>
  <cp:lastModifiedBy>Helga Pitra</cp:lastModifiedBy>
  <cp:revision>23</cp:revision>
  <dcterms:created xsi:type="dcterms:W3CDTF">2017-06-01T12:40:31Z</dcterms:created>
  <dcterms:modified xsi:type="dcterms:W3CDTF">2017-06-03T07:23:56Z</dcterms:modified>
</cp:coreProperties>
</file>