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8" r:id="rId4"/>
    <p:sldId id="273" r:id="rId5"/>
    <p:sldId id="262" r:id="rId6"/>
    <p:sldId id="268" r:id="rId7"/>
    <p:sldId id="282" r:id="rId8"/>
    <p:sldId id="269" r:id="rId9"/>
    <p:sldId id="270" r:id="rId10"/>
    <p:sldId id="266" r:id="rId11"/>
    <p:sldId id="274" r:id="rId12"/>
    <p:sldId id="265" r:id="rId13"/>
    <p:sldId id="26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59" r:id="rId23"/>
  </p:sldIdLst>
  <p:sldSz cx="12192000" cy="6858000"/>
  <p:notesSz cx="6889750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32076DF-0BF1-4E99-8930-7E5BDA84B260}">
          <p14:sldIdLst>
            <p14:sldId id="256"/>
            <p14:sldId id="260"/>
            <p14:sldId id="258"/>
            <p14:sldId id="273"/>
            <p14:sldId id="262"/>
            <p14:sldId id="268"/>
            <p14:sldId id="282"/>
            <p14:sldId id="269"/>
            <p14:sldId id="270"/>
            <p14:sldId id="266"/>
            <p14:sldId id="274"/>
            <p14:sldId id="265"/>
            <p14:sldId id="267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Secção Sem Título" id="{B27848F3-5D71-4963-9478-5E429D6F9E06}">
          <p14:sldIdLst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6323" autoAdjust="0"/>
  </p:normalViewPr>
  <p:slideViewPr>
    <p:cSldViewPr snapToGrid="0">
      <p:cViewPr>
        <p:scale>
          <a:sx n="59" d="100"/>
          <a:sy n="59" d="100"/>
        </p:scale>
        <p:origin x="-1020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vro1" TargetMode="External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lha_de_C_lculo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5053273346134"/>
          <c:y val="0.1057168265492625"/>
          <c:w val="0.85054939988788869"/>
          <c:h val="0.700875018336746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'dados tratados'!$I$6</c:f>
              <c:strCache>
                <c:ptCount val="1"/>
                <c:pt idx="0">
                  <c:v>Oferta potenciaL per capita média (l/dia)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'dados tratados'!$J$5:$M$5</c:f>
              <c:strCache>
                <c:ptCount val="4"/>
                <c:pt idx="0">
                  <c:v>2008</c:v>
                </c:pt>
                <c:pt idx="1">
                  <c:v>2011</c:v>
                </c:pt>
                <c:pt idx="2">
                  <c:v>2012</c:v>
                </c:pt>
                <c:pt idx="3">
                  <c:v>2030 (est.)</c:v>
                </c:pt>
              </c:strCache>
            </c:strRef>
          </c:cat>
          <c:val>
            <c:numRef>
              <c:f>'dados tratados'!$J$6:$M$6</c:f>
              <c:numCache>
                <c:formatCode>General</c:formatCode>
                <c:ptCount val="4"/>
                <c:pt idx="0">
                  <c:v>23</c:v>
                </c:pt>
                <c:pt idx="1">
                  <c:v>35</c:v>
                </c:pt>
                <c:pt idx="2">
                  <c:v>47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04032"/>
        <c:axId val="71805568"/>
      </c:barChart>
      <c:catAx>
        <c:axId val="7180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1805568"/>
        <c:crosses val="autoZero"/>
        <c:auto val="1"/>
        <c:lblAlgn val="ctr"/>
        <c:lblOffset val="100"/>
        <c:noMultiLvlLbl val="0"/>
      </c:catAx>
      <c:valAx>
        <c:axId val="71805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180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Cuanhama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10.24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0-4918-BFF1-54F0276AD9B7}"/>
            </c:ext>
          </c:extLst>
        </c:ser>
        <c:ser>
          <c:idx val="1"/>
          <c:order val="1"/>
          <c:tx>
            <c:strRef>
              <c:f>Folha1!$A$3</c:f>
              <c:strCache>
                <c:ptCount val="1"/>
                <c:pt idx="0">
                  <c:v>Cahama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9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30-4918-BFF1-54F0276AD9B7}"/>
            </c:ext>
          </c:extLst>
        </c:ser>
        <c:ser>
          <c:idx val="2"/>
          <c:order val="2"/>
          <c:tx>
            <c:strRef>
              <c:f>Folha1!$A$4</c:f>
              <c:strCache>
                <c:ptCount val="1"/>
                <c:pt idx="0">
                  <c:v>Namacunde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30-4918-BFF1-54F0276AD9B7}"/>
            </c:ext>
          </c:extLst>
        </c:ser>
        <c:ser>
          <c:idx val="3"/>
          <c:order val="3"/>
          <c:tx>
            <c:strRef>
              <c:f>Folha1!$A$5</c:f>
              <c:strCache>
                <c:ptCount val="1"/>
                <c:pt idx="0">
                  <c:v>Cuvelai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30-4918-BFF1-54F0276AD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792960"/>
        <c:axId val="95027200"/>
        <c:axId val="80671616"/>
      </c:bar3DChart>
      <c:catAx>
        <c:axId val="787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27200"/>
        <c:crosses val="autoZero"/>
        <c:auto val="1"/>
        <c:lblAlgn val="ctr"/>
        <c:lblOffset val="100"/>
        <c:noMultiLvlLbl val="0"/>
      </c:catAx>
      <c:valAx>
        <c:axId val="950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792960"/>
        <c:crosses val="autoZero"/>
        <c:crossBetween val="between"/>
      </c:valAx>
      <c:serAx>
        <c:axId val="80671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2720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Cuanhama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10.24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0-4918-BFF1-54F0276AD9B7}"/>
            </c:ext>
          </c:extLst>
        </c:ser>
        <c:ser>
          <c:idx val="1"/>
          <c:order val="1"/>
          <c:tx>
            <c:strRef>
              <c:f>Folha1!$A$3</c:f>
              <c:strCache>
                <c:ptCount val="1"/>
                <c:pt idx="0">
                  <c:v>Cahama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9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30-4918-BFF1-54F0276AD9B7}"/>
            </c:ext>
          </c:extLst>
        </c:ser>
        <c:ser>
          <c:idx val="2"/>
          <c:order val="2"/>
          <c:tx>
            <c:strRef>
              <c:f>Folha1!$A$4</c:f>
              <c:strCache>
                <c:ptCount val="1"/>
                <c:pt idx="0">
                  <c:v>Namacunde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30-4918-BFF1-54F0276AD9B7}"/>
            </c:ext>
          </c:extLst>
        </c:ser>
        <c:ser>
          <c:idx val="3"/>
          <c:order val="3"/>
          <c:tx>
            <c:strRef>
              <c:f>Folha1!$A$5</c:f>
              <c:strCache>
                <c:ptCount val="1"/>
                <c:pt idx="0">
                  <c:v>Cuvelai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Folha1!$A$2:$A$6</c:f>
              <c:strCache>
                <c:ptCount val="5"/>
                <c:pt idx="0">
                  <c:v>Cuanhama</c:v>
                </c:pt>
                <c:pt idx="1">
                  <c:v>Cahama</c:v>
                </c:pt>
                <c:pt idx="2">
                  <c:v>Namacunde</c:v>
                </c:pt>
                <c:pt idx="3">
                  <c:v>Cuvelai</c:v>
                </c:pt>
                <c:pt idx="4">
                  <c:v>Curoca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30-4918-BFF1-54F0276AD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8992"/>
        <c:axId val="6870528"/>
        <c:axId val="71350016"/>
      </c:bar3DChart>
      <c:catAx>
        <c:axId val="68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70528"/>
        <c:crosses val="autoZero"/>
        <c:auto val="1"/>
        <c:lblAlgn val="ctr"/>
        <c:lblOffset val="100"/>
        <c:noMultiLvlLbl val="0"/>
      </c:catAx>
      <c:valAx>
        <c:axId val="687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68992"/>
        <c:crosses val="autoZero"/>
        <c:crossBetween val="between"/>
      </c:valAx>
      <c:serAx>
        <c:axId val="71350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7052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834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834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r">
              <a:defRPr sz="1300"/>
            </a:lvl1pPr>
          </a:lstStyle>
          <a:p>
            <a:fld id="{20B37493-5E47-45ED-AA42-1DA021E03C01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6" rIns="96630" bIns="48316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0" tIns="48316" rIns="96630" bIns="48316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3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9" cy="502833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r">
              <a:defRPr sz="1300"/>
            </a:lvl1pPr>
          </a:lstStyle>
          <a:p>
            <a:fld id="{20F7B711-08A5-408B-BE3D-FA0BC29153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449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B711-08A5-408B-BE3D-FA0BC291531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74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4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1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450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22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68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0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45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7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20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45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3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25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AB16-94E6-4F3E-872D-0A04B52A737D}" type="datetimeFigureOut">
              <a:rPr lang="pt-PT" smtClean="0"/>
              <a:t>06-06-2017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020D-732C-4CD8-8CC2-5F4578A256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21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l9.picdn.net/shutterstock/videos/10947878/thumb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8"/>
          <a:stretch/>
        </p:blipFill>
        <p:spPr bwMode="auto">
          <a:xfrm>
            <a:off x="166949" y="1970704"/>
            <a:ext cx="2299150" cy="200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49425" y="-3942655"/>
            <a:ext cx="8691368" cy="1497147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3" name="CaixaDeTexto 12"/>
          <p:cNvSpPr txBox="1"/>
          <p:nvPr/>
        </p:nvSpPr>
        <p:spPr>
          <a:xfrm>
            <a:off x="1892473" y="4388804"/>
            <a:ext cx="803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Goudy Old Style" panose="02020502050305020303" pitchFamily="18" charset="0"/>
                <a:cs typeface="Arial" panose="020B0604020202020204" pitchFamily="34" charset="0"/>
              </a:rPr>
              <a:t>7</a:t>
            </a:r>
            <a:r>
              <a:rPr lang="pt-PT" sz="3200" b="1" dirty="0" smtClean="0">
                <a:latin typeface="Goudy Old Style" panose="02020502050305020303" pitchFamily="18" charset="0"/>
                <a:cs typeface="Arial" panose="020B0604020202020204" pitchFamily="34" charset="0"/>
              </a:rPr>
              <a:t>º </a:t>
            </a:r>
            <a:r>
              <a:rPr lang="pt-PT" sz="3200" b="1" dirty="0">
                <a:latin typeface="Goudy Old Style" panose="02020502050305020303" pitchFamily="18" charset="0"/>
                <a:cs typeface="Arial" panose="020B0604020202020204" pitchFamily="34" charset="0"/>
              </a:rPr>
              <a:t>Conselho Consultivo Alargado do </a:t>
            </a:r>
            <a:r>
              <a:rPr lang="pt-PT" sz="3200" b="1" dirty="0" smtClean="0">
                <a:latin typeface="Goudy Old Style" panose="02020502050305020303" pitchFamily="18" charset="0"/>
                <a:cs typeface="Arial" panose="020B0604020202020204" pitchFamily="34" charset="0"/>
              </a:rPr>
              <a:t>MINEA</a:t>
            </a:r>
            <a:endParaRPr lang="pt-PT" sz="3200" b="1" dirty="0"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10693" y="6029546"/>
            <a:ext cx="2654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b="1" dirty="0" smtClean="0">
                <a:latin typeface="Goudy Old Style" panose="02020502050305020303" pitchFamily="18" charset="0"/>
                <a:cs typeface="Arial" panose="020B0604020202020204" pitchFamily="34" charset="0"/>
              </a:rPr>
              <a:t>Moçâmedes 2017</a:t>
            </a:r>
            <a:endParaRPr lang="pt-PT" sz="2800" b="1" dirty="0"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8416" y="5076792"/>
            <a:ext cx="1119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000" b="1" dirty="0" smtClean="0">
                <a:latin typeface="Goudy Old Style" panose="02020502050305020303" pitchFamily="18" charset="0"/>
                <a:cs typeface="Arial" panose="020B0604020202020204" pitchFamily="34" charset="0"/>
              </a:rPr>
              <a:t>“Energia </a:t>
            </a:r>
            <a:r>
              <a:rPr lang="pt-PT" sz="4000" b="1" dirty="0">
                <a:latin typeface="Goudy Old Style" panose="02020502050305020303" pitchFamily="18" charset="0"/>
                <a:cs typeface="Arial" panose="020B0604020202020204" pitchFamily="34" charset="0"/>
              </a:rPr>
              <a:t>e Águas </a:t>
            </a:r>
            <a:r>
              <a:rPr lang="pt-PT" sz="4000" b="1" dirty="0" smtClean="0">
                <a:latin typeface="Goudy Old Style" panose="02020502050305020303" pitchFamily="18" charset="0"/>
                <a:cs typeface="Arial" panose="020B0604020202020204" pitchFamily="34" charset="0"/>
              </a:rPr>
              <a:t>– Balanços e resultados 2013/2017”</a:t>
            </a:r>
            <a:endParaRPr lang="pt-PT" sz="4000" b="1" dirty="0"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603600" y="4537"/>
            <a:ext cx="4455194" cy="2333214"/>
            <a:chOff x="4248815" y="257633"/>
            <a:chExt cx="2978210" cy="1641720"/>
          </a:xfrm>
        </p:grpSpPr>
        <p:pic>
          <p:nvPicPr>
            <p:cNvPr id="17" name="Imagem 16" descr="insignia_larg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3573" y="257633"/>
              <a:ext cx="928694" cy="1048878"/>
            </a:xfrm>
            <a:prstGeom prst="rect">
              <a:avLst/>
            </a:prstGeom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248815" y="1314638"/>
              <a:ext cx="2978210" cy="584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2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REPÚBLICA DE ANGOLA</a:t>
              </a:r>
              <a:endParaRPr kumimoji="0" lang="pt-PT" altLang="pt-PT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GOVERNO PROVÍNCIAL DO CUNENE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altLang="pt-PT" sz="2000" b="1" dirty="0">
                  <a:latin typeface="Arial" pitchFamily="34" charset="0"/>
                  <a:cs typeface="Times New Roman" pitchFamily="18" charset="0"/>
                </a:rPr>
                <a:t>DIRECÇÃO </a:t>
              </a:r>
              <a:r>
                <a:rPr lang="pt-PT" altLang="pt-PT" sz="2000" b="1" dirty="0" smtClean="0">
                  <a:latin typeface="Arial" pitchFamily="34" charset="0"/>
                  <a:cs typeface="Times New Roman" pitchFamily="18" charset="0"/>
                </a:rPr>
                <a:t>DE </a:t>
              </a:r>
              <a:r>
                <a:rPr lang="pt-PT" altLang="pt-PT" sz="2000" b="1" dirty="0">
                  <a:latin typeface="Arial" pitchFamily="34" charset="0"/>
                  <a:cs typeface="Times New Roman" pitchFamily="18" charset="0"/>
                </a:rPr>
                <a:t>ENERGIA E ÀGUAS</a:t>
              </a:r>
              <a:endPara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96" y="2123495"/>
            <a:ext cx="17049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87405"/>
              </p:ext>
            </p:extLst>
          </p:nvPr>
        </p:nvGraphicFramePr>
        <p:xfrm>
          <a:off x="2466099" y="1089155"/>
          <a:ext cx="6967931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83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33647" y="18827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3647" y="439583"/>
            <a:ext cx="10515600" cy="67945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>
                <a:latin typeface="Garamond" panose="02020404030301010803" pitchFamily="18" charset="0"/>
              </a:rPr>
              <a:t>RECOMENDAÇÕES</a:t>
            </a:r>
            <a:r>
              <a:rPr lang="pt-BR" sz="2300" dirty="0"/>
              <a:t/>
            </a:r>
            <a:br>
              <a:rPr lang="pt-BR" sz="2300" dirty="0"/>
            </a:br>
            <a:endParaRPr lang="pt-PT" sz="2300" b="1" dirty="0">
              <a:latin typeface="Garamond" panose="020204040303010108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8897" y="1257348"/>
            <a:ext cx="10067703" cy="518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prstClr val="black"/>
                </a:solidFill>
                <a:latin typeface="Calibri" panose="020F0502020204030204" pitchFamily="34" charset="0"/>
              </a:rPr>
              <a:t>Aumento da potência instalada em todos Municípios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prstClr val="black"/>
                </a:solidFill>
                <a:latin typeface="Calibri" panose="020F0502020204030204" pitchFamily="34" charset="0"/>
              </a:rPr>
              <a:t>Expansão da rede de Media Tensão e construção da rede de baixa tensão para os Bairros do Naipalala e Onahumba 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prstClr val="black"/>
                </a:solidFill>
                <a:latin typeface="Calibri" panose="020F0502020204030204" pitchFamily="34" charset="0"/>
              </a:rPr>
              <a:t>Requalificação total da Linha de Alta tensão 132 </a:t>
            </a:r>
            <a:r>
              <a:rPr lang="pt-PT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Kv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Aumento de potência nas Subestações </a:t>
            </a:r>
            <a:r>
              <a:rPr lang="pt-PT" sz="2400" dirty="0" smtClean="0"/>
              <a:t>Elétricas </a:t>
            </a:r>
            <a:r>
              <a:rPr lang="pt-PT" sz="2400" dirty="0"/>
              <a:t>de Ondjiva (10 MVA para 20 MVA</a:t>
            </a:r>
            <a:r>
              <a:rPr lang="pt-PT" sz="2400" dirty="0" smtClean="0"/>
              <a:t>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Aumento de potência na subestação do Calueque (500 KVA para 1000 KVA) e localidade do Chitado (100 KVA para 1000 KVA)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Execução do </a:t>
            </a:r>
            <a:r>
              <a:rPr lang="pt-PT" sz="2400" dirty="0" smtClean="0"/>
              <a:t>projeto </a:t>
            </a:r>
            <a:r>
              <a:rPr lang="pt-PT" sz="2400" dirty="0"/>
              <a:t>em estudo de construção de Central </a:t>
            </a:r>
            <a:r>
              <a:rPr lang="pt-PT" sz="2400" dirty="0" smtClean="0"/>
              <a:t>Elétrica </a:t>
            </a:r>
            <a:r>
              <a:rPr lang="pt-PT" sz="2400" dirty="0"/>
              <a:t>Hibrida ou (Hibridação Solar-Diesel) em Ondjiva, Xangongo e Calueque a cargo da empresa Francesa VERGNET e consórcio Angolana CANEP.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Execução do projeto de Central Hibrida do Xangongo, a cargo da DONFANG electric /ATP soluções em </a:t>
            </a:r>
            <a:r>
              <a:rPr lang="pt-PT" sz="2400" dirty="0" smtClean="0"/>
              <a:t>energia.</a:t>
            </a:r>
            <a:endParaRPr lang="pt-PT" sz="2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92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latin typeface="Garamond" panose="02020404030301010803" pitchFamily="18" charset="0"/>
              </a:rPr>
              <a:t>PERSPECTIVAS PARA AUMENTO DA OFERTA   </a:t>
            </a:r>
            <a:r>
              <a:rPr lang="pt-BR" sz="2300" dirty="0">
                <a:latin typeface="+mn-lt"/>
              </a:rPr>
              <a:t/>
            </a:r>
            <a:br>
              <a:rPr lang="pt-BR" sz="2300" dirty="0">
                <a:latin typeface="+mn-lt"/>
              </a:rPr>
            </a:br>
            <a:endParaRPr lang="pt-PT" sz="2300" b="1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964388"/>
            <a:ext cx="10515600" cy="57869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t-PT" sz="4500" dirty="0" smtClean="0"/>
              <a:t>Montagem de 46 PTs para melhorar a distribuição de energia (até 2020)</a:t>
            </a:r>
            <a:endParaRPr lang="pt-BR" sz="4500" dirty="0" smtClean="0"/>
          </a:p>
          <a:p>
            <a:pPr lvl="0"/>
            <a:r>
              <a:rPr lang="pt-PT" sz="4500" dirty="0" smtClean="0"/>
              <a:t>Construção de Central Hibrida solar de 6 Mw para Ondjiva e 5 Mw para Xangongo  </a:t>
            </a:r>
            <a:endParaRPr lang="pt-BR" sz="4500" dirty="0" smtClean="0"/>
          </a:p>
          <a:p>
            <a:r>
              <a:rPr lang="pt-PT" sz="4500" dirty="0" smtClean="0"/>
              <a:t>Extinção da rede de Media Tensão de 11 Kv por se encontrar obsoleta e substitui-la por rede de 30 Kv </a:t>
            </a:r>
          </a:p>
          <a:p>
            <a:pPr lvl="0"/>
            <a:r>
              <a:rPr lang="pt-PT" sz="4500" dirty="0" smtClean="0"/>
              <a:t>Continuação da expansão e requalificação das redes de Média e Baixa Tensão</a:t>
            </a:r>
            <a:endParaRPr lang="pt-BR" sz="4500" dirty="0" smtClean="0"/>
          </a:p>
          <a:p>
            <a:pPr lvl="0"/>
            <a:r>
              <a:rPr lang="pt-PT" sz="4500" dirty="0" smtClean="0"/>
              <a:t>Hibridar os pequenos sistemas existentes de produção e distribuição de energia por Grupo Geradores </a:t>
            </a:r>
            <a:endParaRPr lang="pt-BR" sz="4500" dirty="0" smtClean="0"/>
          </a:p>
          <a:p>
            <a:pPr lvl="0"/>
            <a:r>
              <a:rPr lang="pt-PT" sz="4500" dirty="0" smtClean="0"/>
              <a:t>Aumento da potência instalada em todos Municípios</a:t>
            </a:r>
            <a:endParaRPr lang="pt-BR" sz="4500" dirty="0" smtClean="0"/>
          </a:p>
          <a:p>
            <a:pPr lvl="0"/>
            <a:r>
              <a:rPr lang="pt-PT" sz="4500" dirty="0" smtClean="0"/>
              <a:t>Expansão da rede de Media e Baixa e Iluminação Publica para os bairros carentes destes serviços. (Onaumba2, Naipalala 2, Okapale e outros …. </a:t>
            </a:r>
          </a:p>
          <a:p>
            <a:r>
              <a:rPr lang="pt-PT" sz="4500" dirty="0" smtClean="0"/>
              <a:t>Requalificação total da Linha de Alta tensão 132 Kv</a:t>
            </a:r>
            <a:endParaRPr lang="pt-BR" sz="4500" dirty="0" smtClean="0"/>
          </a:p>
          <a:p>
            <a:pPr lvl="0"/>
            <a:endParaRPr lang="pt-BR" sz="2000" dirty="0"/>
          </a:p>
          <a:p>
            <a:endParaRPr lang="pt-PT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243205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pt-PT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PT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endParaRPr lang="pt-PT" sz="28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83920" y="2668771"/>
            <a:ext cx="10515600" cy="314243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pt-PT" sz="7200" b="1" dirty="0">
                <a:solidFill>
                  <a:prstClr val="black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Sector </a:t>
            </a:r>
            <a:r>
              <a:rPr lang="pt-PT" sz="7200" b="1" dirty="0" smtClean="0">
                <a:solidFill>
                  <a:prstClr val="black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das Águas </a:t>
            </a:r>
            <a:endParaRPr lang="pt-PT" sz="7200" b="1" dirty="0">
              <a:solidFill>
                <a:prstClr val="black"/>
              </a:solidFill>
              <a:latin typeface="Goudy Old Style" panose="020205020503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2600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284" y="320842"/>
            <a:ext cx="10515600" cy="793824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Garamond" panose="02020404030301010803" pitchFamily="18" charset="0"/>
              </a:rPr>
              <a:t>BALANÇO DE OBRAS CONSTRUIDAS DE 2013-2017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59" y="962526"/>
            <a:ext cx="10732168" cy="5895474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75381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latin typeface="Garamond" panose="02020404030301010803" pitchFamily="18" charset="0"/>
              </a:rPr>
              <a:t>CONSTRUÇÃO E REABILITAÇÃO DE </a:t>
            </a:r>
            <a:r>
              <a:rPr lang="pt-PT" sz="3200" b="1" dirty="0" smtClean="0">
                <a:latin typeface="Garamond" panose="02020404030301010803" pitchFamily="18" charset="0"/>
              </a:rPr>
              <a:t>FUROS PAT </a:t>
            </a:r>
            <a:r>
              <a:rPr lang="pt-PT" sz="3200" b="1" dirty="0">
                <a:latin typeface="Garamond" panose="02020404030301010803" pitchFamily="18" charset="0"/>
              </a:rPr>
              <a:t>2013-2017</a:t>
            </a:r>
            <a:endParaRPr lang="pt-BR" sz="3200" dirty="0">
              <a:latin typeface="Garamond" panose="02020404030301010803" pitchFamily="18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82" y="950998"/>
            <a:ext cx="10840453" cy="52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47" y="216568"/>
            <a:ext cx="10299031" cy="56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986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prstClr val="black"/>
                </a:solidFill>
                <a:latin typeface="Garamond" panose="02020404030301010803" pitchFamily="18" charset="0"/>
              </a:rPr>
              <a:t>COMUNAS DA PROVINCIA</a:t>
            </a:r>
            <a:endParaRPr lang="pt-BR" sz="3200" dirty="0">
              <a:latin typeface="Garamond" panose="02020404030301010803" pitchFamily="18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84" y="824868"/>
            <a:ext cx="10732169" cy="55999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6840"/>
            <a:ext cx="803148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Garamond" panose="02020404030301010803" pitchFamily="18" charset="0"/>
              </a:rPr>
              <a:t>RESULTADOS E ACÇÕES CONCRETIZADAS </a:t>
            </a:r>
            <a:endParaRPr lang="pt-BR" sz="3200" b="1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pt-PT" dirty="0"/>
              <a:t>Pesquisa e construção de 109 captações de água subterrânea</a:t>
            </a:r>
            <a:r>
              <a:rPr lang="pt-PT" dirty="0" smtClean="0"/>
              <a:t>;</a:t>
            </a:r>
          </a:p>
          <a:p>
            <a:r>
              <a:rPr lang="pt-PT" dirty="0"/>
              <a:t>Reabilitação de 78 captações de água subterrânea</a:t>
            </a:r>
            <a:r>
              <a:rPr lang="pt-PT" dirty="0" smtClean="0"/>
              <a:t>;</a:t>
            </a:r>
          </a:p>
          <a:p>
            <a:r>
              <a:rPr lang="pt-PT" dirty="0"/>
              <a:t>Construção de 12 Pequenos Sistemas Águas</a:t>
            </a:r>
            <a:r>
              <a:rPr lang="pt-PT" dirty="0" smtClean="0"/>
              <a:t>;</a:t>
            </a:r>
          </a:p>
          <a:p>
            <a:r>
              <a:rPr lang="pt-PT" dirty="0"/>
              <a:t>Aproximadamente 69.298 beneficiários;</a:t>
            </a:r>
          </a:p>
          <a:p>
            <a:r>
              <a:rPr lang="pt-PT" dirty="0"/>
              <a:t>A traves do Sistema de abastecimento de Água a cidade de Ondjiva, foi construído 102 chafarizes e 5.850 ligações domiciliares;</a:t>
            </a:r>
          </a:p>
          <a:p>
            <a:r>
              <a:rPr lang="pt-PT" dirty="0"/>
              <a:t>Estão sendo beneficiados 66.464 populares. </a:t>
            </a:r>
          </a:p>
          <a:p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64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>
                <a:latin typeface="Garamond" panose="02020404030301010803" pitchFamily="18" charset="0"/>
              </a:rPr>
              <a:t>IMAGENS DE ALGUMAS OBRAS CONSTRUIDOS E REABILITADOS NO ÂMBITO DO </a:t>
            </a:r>
            <a:r>
              <a:rPr lang="pt-PT" sz="3600" b="1" dirty="0">
                <a:latin typeface="+mn-lt"/>
              </a:rPr>
              <a:t>PAT</a:t>
            </a:r>
            <a:r>
              <a:rPr lang="pt-PT" b="1" dirty="0"/>
              <a:t/>
            </a:r>
            <a:br>
              <a:rPr lang="pt-PT" b="1" dirty="0"/>
            </a:br>
            <a:endParaRPr lang="pt-BR" dirty="0"/>
          </a:p>
        </p:txBody>
      </p:sp>
      <p:pic>
        <p:nvPicPr>
          <p:cNvPr id="4" name="Marcador de Posição de Conteúdo 3" descr="C:\Users\admin\Desktop\Eng Camati\As minhas imagens\Água P.T\CIMG32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32" y="1063269"/>
            <a:ext cx="2578768" cy="194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dmin\Desktop\Eng Camati\As minhas imagens\Água P.T\IMG_0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01" y="1063269"/>
            <a:ext cx="2784433" cy="194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admin\Desktop\DW\Imagens\IMG_19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34" y="1079471"/>
            <a:ext cx="2803341" cy="194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admin\Desktop\Eng Camati\As minhas imagens\Água P.T\IMG_05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32" y="3012065"/>
            <a:ext cx="2578769" cy="21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admin\Desktop\Eng Camati\As minhas imagens\Água P.T\IMG_05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00" y="3012065"/>
            <a:ext cx="2784434" cy="21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admin\Desktop\DW\Imagens\IMG_19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35" y="2995863"/>
            <a:ext cx="2803340" cy="2136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Garamond" panose="02020404030301010803" pitchFamily="18" charset="0"/>
              </a:rPr>
              <a:t>CONSTRAGIMENTOS</a:t>
            </a:r>
            <a:endParaRPr lang="pt-BR" sz="3200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70284" y="1519992"/>
            <a:ext cx="10515600" cy="3741820"/>
          </a:xfrm>
        </p:spPr>
        <p:txBody>
          <a:bodyPr/>
          <a:lstStyle/>
          <a:p>
            <a:pPr marL="342900" lvl="1" indent="-342900" algn="just"/>
            <a:r>
              <a:rPr lang="pt-PT" sz="2800" dirty="0" smtClean="0"/>
              <a:t>Falta </a:t>
            </a:r>
            <a:r>
              <a:rPr lang="pt-PT" sz="2800" dirty="0"/>
              <a:t>de recursos para acompanhar a </a:t>
            </a:r>
            <a:r>
              <a:rPr lang="pt-PT" sz="2800" dirty="0" smtClean="0"/>
              <a:t>execução </a:t>
            </a:r>
            <a:r>
              <a:rPr lang="pt-PT" sz="2800" dirty="0"/>
              <a:t>dos trabalhos,</a:t>
            </a:r>
          </a:p>
          <a:p>
            <a:pPr marL="0" lvl="1" indent="0" algn="just">
              <a:buNone/>
            </a:pPr>
            <a:endParaRPr lang="pt-PT" sz="2800" dirty="0"/>
          </a:p>
          <a:p>
            <a:r>
              <a:rPr lang="pt-PT" dirty="0">
                <a:solidFill>
                  <a:prstClr val="black"/>
                </a:solidFill>
              </a:rPr>
              <a:t>Falta de meios para fiscalização dos GAS formados nos pontos entregue as </a:t>
            </a:r>
            <a:r>
              <a:rPr lang="pt-PT" dirty="0" smtClean="0">
                <a:solidFill>
                  <a:prstClr val="black"/>
                </a:solidFill>
              </a:rPr>
              <a:t>comunidades </a:t>
            </a:r>
          </a:p>
          <a:p>
            <a:pPr marL="0" indent="0">
              <a:buNone/>
            </a:pPr>
            <a:endParaRPr lang="pt-PT" dirty="0" smtClean="0">
              <a:solidFill>
                <a:prstClr val="black"/>
              </a:solidFill>
            </a:endParaRPr>
          </a:p>
          <a:p>
            <a:pPr lvl="0"/>
            <a:r>
              <a:rPr lang="pt-PT" dirty="0"/>
              <a:t>Falta de recursos para manutenção  preventiva dos sistemas  construídos e reabilitados</a:t>
            </a:r>
            <a:r>
              <a:rPr lang="pt-PT" dirty="0" smtClean="0"/>
              <a:t>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6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latin typeface="Garamond" panose="02020404030301010803" pitchFamily="18" charset="0"/>
              </a:rPr>
              <a:t>1.INTRODUÇÃO</a:t>
            </a:r>
            <a:endParaRPr lang="pt-PT" dirty="0">
              <a:latin typeface="Garamond" panose="02020404030301010803" pitchFamily="18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  <p:sp>
        <p:nvSpPr>
          <p:cNvPr id="6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33647" y="1389414"/>
            <a:ext cx="11058549" cy="3800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dirty="0"/>
              <a:t>A Província do Cunene situa-se n</a:t>
            </a:r>
            <a:r>
              <a:rPr lang="pt-PT" dirty="0" smtClean="0"/>
              <a:t>os </a:t>
            </a:r>
            <a:r>
              <a:rPr lang="pt-PT" dirty="0"/>
              <a:t>paralelos 15° 10</a:t>
            </a:r>
            <a:r>
              <a:rPr lang="pt-PT" dirty="0">
                <a:sym typeface="Symbol"/>
              </a:rPr>
              <a:t></a:t>
            </a:r>
            <a:r>
              <a:rPr lang="pt-PT" dirty="0"/>
              <a:t> S e 17° 24</a:t>
            </a:r>
            <a:r>
              <a:rPr lang="pt-PT" dirty="0">
                <a:sym typeface="Symbol"/>
              </a:rPr>
              <a:t></a:t>
            </a:r>
            <a:r>
              <a:rPr lang="pt-PT" dirty="0"/>
              <a:t> S, e os meridianos 13° 17</a:t>
            </a:r>
            <a:r>
              <a:rPr lang="pt-PT" dirty="0">
                <a:sym typeface="Symbol"/>
              </a:rPr>
              <a:t></a:t>
            </a:r>
            <a:r>
              <a:rPr lang="pt-PT" dirty="0"/>
              <a:t> E </a:t>
            </a:r>
            <a:r>
              <a:rPr lang="pt-PT" dirty="0" err="1"/>
              <a:t>e</a:t>
            </a:r>
            <a:r>
              <a:rPr lang="pt-PT" dirty="0"/>
              <a:t> 17° 23</a:t>
            </a:r>
            <a:r>
              <a:rPr lang="pt-PT" dirty="0">
                <a:sym typeface="Symbol"/>
              </a:rPr>
              <a:t></a:t>
            </a:r>
            <a:r>
              <a:rPr lang="pt-PT" dirty="0"/>
              <a:t> E,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Tem </a:t>
            </a:r>
            <a:r>
              <a:rPr lang="pt-PT" dirty="0"/>
              <a:t>uma superfície de </a:t>
            </a:r>
            <a:r>
              <a:rPr lang="pt-PT" b="1" dirty="0" smtClean="0"/>
              <a:t>87.342 km²</a:t>
            </a:r>
          </a:p>
          <a:p>
            <a:pPr marL="0" indent="0" algn="just">
              <a:buNone/>
            </a:pPr>
            <a:r>
              <a:rPr lang="pt-PT" dirty="0" smtClean="0"/>
              <a:t>Relativamente </a:t>
            </a:r>
            <a:r>
              <a:rPr lang="pt-PT" dirty="0"/>
              <a:t>aos seus limites a Província confina a Norte com a Huíla, a Sul com a vizinha República da Namíbia, a Leste com o </a:t>
            </a:r>
            <a:r>
              <a:rPr lang="pt-PT" dirty="0" smtClean="0"/>
              <a:t>Cuando-Cubango </a:t>
            </a:r>
            <a:r>
              <a:rPr lang="pt-PT" dirty="0"/>
              <a:t>e a Oeste com o Namibe.</a:t>
            </a:r>
          </a:p>
          <a:p>
            <a:pPr marL="0" indent="0" algn="just">
              <a:buNone/>
            </a:pPr>
            <a:r>
              <a:rPr lang="pt-PT" dirty="0"/>
              <a:t>A Província do Cunene encontra-se numa região onde a topografia se apresenta quase sempre plana e na qual os rios assumem um carácter temporário </a:t>
            </a:r>
          </a:p>
        </p:txBody>
      </p:sp>
    </p:spTree>
    <p:extLst>
      <p:ext uri="{BB962C8B-B14F-4D97-AF65-F5344CB8AC3E}">
        <p14:creationId xmlns:p14="http://schemas.microsoft.com/office/powerpoint/2010/main" val="40237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pt-PT" sz="3200" b="1" dirty="0">
                <a:solidFill>
                  <a:prstClr val="black"/>
                </a:solidFill>
                <a:latin typeface="Garamond" panose="02020404030301010803" pitchFamily="18" charset="0"/>
              </a:rPr>
              <a:t>PERSPECTIVAS</a:t>
            </a:r>
            <a:endParaRPr lang="pt-BR" dirty="0">
              <a:latin typeface="Garamond" panose="02020404030301010803" pitchFamily="18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3000"/>
            <a:ext cx="10393680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latin typeface="Garamond" panose="02020404030301010803" pitchFamily="18" charset="0"/>
              </a:rPr>
              <a:t> </a:t>
            </a:r>
            <a:r>
              <a:rPr lang="pt-PT" sz="3200" b="1" dirty="0" smtClean="0">
                <a:latin typeface="Garamond" panose="02020404030301010803" pitchFamily="18" charset="0"/>
              </a:rPr>
              <a:t>CONCLUSÕES</a:t>
            </a:r>
            <a:r>
              <a:rPr lang="pt-PT" b="1" dirty="0" smtClean="0">
                <a:latin typeface="Garamond" panose="02020404030301010803" pitchFamily="18" charset="0"/>
              </a:rPr>
              <a:t> </a:t>
            </a:r>
            <a:r>
              <a:rPr lang="pt-PT" b="1" dirty="0">
                <a:latin typeface="Garamond" panose="02020404030301010803" pitchFamily="18" charset="0"/>
              </a:rPr>
              <a:t/>
            </a:r>
            <a:br>
              <a:rPr lang="pt-PT" b="1" dirty="0">
                <a:latin typeface="Garamond" panose="02020404030301010803" pitchFamily="18" charset="0"/>
              </a:rPr>
            </a:br>
            <a:endParaRPr lang="pt-PT" b="1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A grosso </a:t>
            </a:r>
            <a:r>
              <a:rPr lang="pt-PT" dirty="0" smtClean="0"/>
              <a:t>modo, </a:t>
            </a:r>
            <a:r>
              <a:rPr lang="pt-PT" dirty="0"/>
              <a:t>podemos afirmar que com a realização de todos itens acima </a:t>
            </a:r>
            <a:r>
              <a:rPr lang="pt-PT" dirty="0" smtClean="0"/>
              <a:t>mencionados, </a:t>
            </a:r>
            <a:r>
              <a:rPr lang="pt-PT" dirty="0"/>
              <a:t>teremos a </a:t>
            </a:r>
            <a:r>
              <a:rPr lang="pt-PT" dirty="0" smtClean="0"/>
              <a:t>Província </a:t>
            </a:r>
            <a:r>
              <a:rPr lang="pt-PT" dirty="0"/>
              <a:t>bem </a:t>
            </a:r>
            <a:r>
              <a:rPr lang="pt-PT" dirty="0" smtClean="0"/>
              <a:t>servida.</a:t>
            </a:r>
          </a:p>
          <a:p>
            <a:endParaRPr lang="pt-PT" dirty="0">
              <a:latin typeface="Garamond" panose="02020404030301010803" pitchFamily="18" charset="0"/>
            </a:endParaRPr>
          </a:p>
          <a:p>
            <a:endParaRPr lang="pt-PT" dirty="0" smtClean="0">
              <a:latin typeface="Garamond" panose="02020404030301010803" pitchFamily="18" charset="0"/>
            </a:endParaRPr>
          </a:p>
          <a:p>
            <a:endParaRPr lang="pt-PT" dirty="0">
              <a:latin typeface="Garamond" panose="02020404030301010803" pitchFamily="18" charset="0"/>
            </a:endParaRPr>
          </a:p>
          <a:p>
            <a:endParaRPr lang="pt-PT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pt-PT" dirty="0">
              <a:latin typeface="Garamond" panose="02020404030301010803" pitchFamily="18" charset="0"/>
            </a:endParaRPr>
          </a:p>
          <a:p>
            <a:endParaRPr lang="pt-PT" dirty="0" smtClean="0">
              <a:latin typeface="Garamond" panose="02020404030301010803" pitchFamily="18" charset="0"/>
            </a:endParaRPr>
          </a:p>
          <a:p>
            <a:endParaRPr lang="pt-PT" dirty="0">
              <a:latin typeface="Garamond" panose="02020404030301010803" pitchFamily="18" charset="0"/>
            </a:endParaRPr>
          </a:p>
          <a:p>
            <a:endParaRPr lang="pt-PT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  <p:pic>
        <p:nvPicPr>
          <p:cNvPr id="6" name="Picture 2" descr="E:\20160514_120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7" y="3187662"/>
            <a:ext cx="4673954" cy="2629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326" y="3272589"/>
            <a:ext cx="4511842" cy="254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5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0379" y="2811903"/>
            <a:ext cx="6220326" cy="1325563"/>
          </a:xfrm>
        </p:spPr>
        <p:txBody>
          <a:bodyPr>
            <a:normAutofit/>
          </a:bodyPr>
          <a:lstStyle/>
          <a:p>
            <a:pPr algn="ctr"/>
            <a:r>
              <a:rPr lang="pt-PT" sz="7200" b="1" dirty="0" smtClean="0">
                <a:latin typeface="Garamond" panose="02020404030301010803" pitchFamily="18" charset="0"/>
              </a:rPr>
              <a:t>OBRIGADO</a:t>
            </a:r>
            <a:r>
              <a:rPr lang="pt-PT" sz="6000" b="1" dirty="0" smtClean="0">
                <a:latin typeface="Garamond" panose="02020404030301010803" pitchFamily="18" charset="0"/>
              </a:rPr>
              <a:t>!</a:t>
            </a:r>
            <a:endParaRPr lang="pt-PT" sz="6000" b="1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5001" y="5153025"/>
            <a:ext cx="3162299" cy="1400175"/>
          </a:xfrm>
        </p:spPr>
        <p:txBody>
          <a:bodyPr>
            <a:normAutofit/>
          </a:bodyPr>
          <a:lstStyle/>
          <a:p>
            <a:pPr marL="0" marR="45720" lvl="0" indent="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  <a:p>
            <a:pPr marL="0" marR="45720" lvl="0" indent="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pt-PT" dirty="0">
                <a:latin typeface="Garamond" panose="02020404030301010803" pitchFamily="18" charset="0"/>
              </a:rPr>
              <a:t>João</a:t>
            </a:r>
            <a:r>
              <a:rPr lang="en-US" dirty="0">
                <a:latin typeface="Garamond" panose="02020404030301010803" pitchFamily="18" charset="0"/>
              </a:rPr>
              <a:t> da Silva Borges</a:t>
            </a:r>
          </a:p>
          <a:p>
            <a:pPr marL="0" marR="45720" lvl="0" indent="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pt-PT" sz="2000" dirty="0">
                <a:latin typeface="Garamond" panose="02020404030301010803" pitchFamily="18" charset="0"/>
              </a:rPr>
              <a:t>Director</a:t>
            </a:r>
            <a:r>
              <a:rPr lang="en-US" sz="2000" dirty="0">
                <a:latin typeface="Garamond" panose="02020404030301010803" pitchFamily="18" charset="0"/>
              </a:rPr>
              <a:t> Provincial</a:t>
            </a:r>
          </a:p>
          <a:p>
            <a:pPr marL="0" indent="0">
              <a:buNone/>
            </a:pPr>
            <a:endParaRPr lang="pt-P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3422"/>
            <a:ext cx="10515600" cy="596858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latin typeface="Garamond" panose="02020404030301010803" pitchFamily="18" charset="0"/>
              </a:rPr>
              <a:t>CARACTERIZAÇÃO </a:t>
            </a:r>
            <a:r>
              <a:rPr lang="pt-PT" sz="2800" b="1" dirty="0">
                <a:latin typeface="Garamond" panose="02020404030301010803" pitchFamily="18" charset="0"/>
              </a:rPr>
              <a:t>DO SISTEMA ELECTRICO DA </a:t>
            </a:r>
            <a:r>
              <a:rPr lang="pt-PT" sz="2800" b="1" dirty="0" smtClean="0">
                <a:latin typeface="Garamond" panose="02020404030301010803" pitchFamily="18" charset="0"/>
              </a:rPr>
              <a:t>PROVINCIA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999899"/>
            <a:ext cx="10515600" cy="5084254"/>
          </a:xfrm>
        </p:spPr>
        <p:txBody>
          <a:bodyPr>
            <a:noAutofit/>
          </a:bodyPr>
          <a:lstStyle/>
          <a:p>
            <a:r>
              <a:rPr lang="pt-PT" dirty="0">
                <a:latin typeface="Garamond" panose="02020404030301010803" pitchFamily="18" charset="0"/>
              </a:rPr>
              <a:t>A produção de energia eléctrica vem sendo garantida pelas seguintes fontes: </a:t>
            </a:r>
            <a:endParaRPr lang="pt-PT" dirty="0" smtClean="0">
              <a:latin typeface="Garamond" panose="02020404030301010803" pitchFamily="18" charset="0"/>
            </a:endParaRPr>
          </a:p>
          <a:p>
            <a:r>
              <a:rPr lang="pt-PT" b="1" dirty="0" smtClean="0">
                <a:latin typeface="Garamond" panose="02020404030301010803" pitchFamily="18" charset="0"/>
              </a:rPr>
              <a:t>Subestação de Ondjiva </a:t>
            </a:r>
            <a:r>
              <a:rPr lang="pt-PT" dirty="0" smtClean="0">
                <a:latin typeface="Garamond" panose="02020404030301010803" pitchFamily="18" charset="0"/>
              </a:rPr>
              <a:t>alimentada através da linha 132 Kv proveniente da Namíbia 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Instalada = 8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>
                <a:latin typeface="Garamond" panose="02020404030301010803" pitchFamily="18" charset="0"/>
              </a:rPr>
              <a:t>Mw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disponível = </a:t>
            </a:r>
            <a:r>
              <a:rPr lang="pt-PT" dirty="0" smtClean="0">
                <a:latin typeface="Garamond" panose="02020404030301010803" pitchFamily="18" charset="0"/>
              </a:rPr>
              <a:t>7,8 </a:t>
            </a:r>
            <a:r>
              <a:rPr lang="pt-PT" dirty="0">
                <a:latin typeface="Garamond" panose="02020404030301010803" pitchFamily="18" charset="0"/>
              </a:rPr>
              <a:t>Mw  </a:t>
            </a:r>
          </a:p>
          <a:p>
            <a:r>
              <a:rPr lang="pt-PT" dirty="0">
                <a:latin typeface="Garamond" panose="02020404030301010803" pitchFamily="18" charset="0"/>
              </a:rPr>
              <a:t> </a:t>
            </a:r>
            <a:r>
              <a:rPr lang="pt-PT" b="1" dirty="0">
                <a:latin typeface="Garamond" panose="02020404030301010803" pitchFamily="18" charset="0"/>
              </a:rPr>
              <a:t>Central Térmica de Ondjiva 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Instalada = </a:t>
            </a:r>
            <a:r>
              <a:rPr lang="pt-PT" dirty="0" smtClean="0">
                <a:latin typeface="Garamond" panose="02020404030301010803" pitchFamily="18" charset="0"/>
              </a:rPr>
              <a:t>10.2 </a:t>
            </a:r>
            <a:r>
              <a:rPr lang="pt-PT" dirty="0">
                <a:latin typeface="Garamond" panose="02020404030301010803" pitchFamily="18" charset="0"/>
              </a:rPr>
              <a:t>Mw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disponível = </a:t>
            </a:r>
            <a:r>
              <a:rPr lang="pt-PT" dirty="0" smtClean="0">
                <a:latin typeface="Garamond" panose="02020404030301010803" pitchFamily="18" charset="0"/>
              </a:rPr>
              <a:t>6 </a:t>
            </a:r>
            <a:r>
              <a:rPr lang="pt-PT" dirty="0">
                <a:latin typeface="Garamond" panose="02020404030301010803" pitchFamily="18" charset="0"/>
              </a:rPr>
              <a:t>Mw </a:t>
            </a:r>
            <a:endParaRPr lang="pt-PT" dirty="0" smtClean="0">
              <a:latin typeface="Garamond" panose="02020404030301010803" pitchFamily="18" charset="0"/>
            </a:endParaRPr>
          </a:p>
          <a:p>
            <a:r>
              <a:rPr lang="pt-PT" dirty="0" smtClean="0">
                <a:latin typeface="Garamond" panose="02020404030301010803" pitchFamily="18" charset="0"/>
              </a:rPr>
              <a:t>Défice de 3.4 Mw </a:t>
            </a:r>
            <a:r>
              <a:rPr lang="pt-PT" dirty="0">
                <a:latin typeface="Garamond" panose="02020404030301010803" pitchFamily="18" charset="0"/>
              </a:rPr>
              <a:t>devido a varia de uma das maquinas </a:t>
            </a:r>
            <a:endParaRPr lang="pt-PT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pt-PT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3" y="220746"/>
            <a:ext cx="818707" cy="708318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721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86490" y="1415007"/>
            <a:ext cx="10491455" cy="60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 smtClean="0">
                <a:latin typeface="Garamond" panose="02020404030301010803" pitchFamily="18" charset="0"/>
              </a:rPr>
              <a:t>MAIORES FONTES DE PRODUÇÃO DE ENERGIA  </a:t>
            </a:r>
            <a:r>
              <a:rPr lang="pt-PT" sz="2400" dirty="0">
                <a:latin typeface="Garamond" panose="02020404030301010803" pitchFamily="18" charset="0"/>
              </a:rPr>
              <a:t/>
            </a:r>
            <a:br>
              <a:rPr lang="pt-PT" sz="2400" dirty="0">
                <a:latin typeface="Garamond" panose="02020404030301010803" pitchFamily="18" charset="0"/>
              </a:rPr>
            </a:br>
            <a:r>
              <a:rPr lang="pt-PT" sz="2400" b="1" dirty="0">
                <a:latin typeface="Garamond" panose="02020404030301010803" pitchFamily="18" charset="0"/>
              </a:rPr>
              <a:t>    </a:t>
            </a:r>
            <a:endParaRPr lang="pt-PT" sz="24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16279806"/>
              </p:ext>
            </p:extLst>
          </p:nvPr>
        </p:nvGraphicFramePr>
        <p:xfrm>
          <a:off x="13893800" y="15456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3355905" y="-57349"/>
            <a:ext cx="3979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4000" b="1" dirty="0">
                <a:solidFill>
                  <a:prstClr val="black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Sector </a:t>
            </a:r>
            <a:r>
              <a:rPr lang="pt-PT" sz="4000" b="1" dirty="0" smtClean="0">
                <a:solidFill>
                  <a:prstClr val="black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Eléctrico</a:t>
            </a:r>
            <a:endParaRPr lang="pt-PT" sz="4000" b="1" dirty="0">
              <a:solidFill>
                <a:prstClr val="black"/>
              </a:solidFill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721351"/>
            <a:ext cx="10515600" cy="5647918"/>
          </a:xfrm>
        </p:spPr>
        <p:txBody>
          <a:bodyPr>
            <a:noAutofit/>
          </a:bodyPr>
          <a:lstStyle/>
          <a:p>
            <a:pPr lvl="0"/>
            <a:r>
              <a:rPr lang="pt-PT" b="1" dirty="0">
                <a:solidFill>
                  <a:prstClr val="black"/>
                </a:solidFill>
                <a:latin typeface="Garamond" panose="02020404030301010803" pitchFamily="18" charset="0"/>
              </a:rPr>
              <a:t>Central Térmica do Xangongo  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Instalada = 4.08 Mw</a:t>
            </a:r>
          </a:p>
          <a:p>
            <a:r>
              <a:rPr lang="pt-PT" dirty="0">
                <a:latin typeface="Garamond" panose="02020404030301010803" pitchFamily="18" charset="0"/>
              </a:rPr>
              <a:t>Potência disponível = 2 Mw  </a:t>
            </a:r>
          </a:p>
          <a:p>
            <a:r>
              <a:rPr lang="pt-PT" dirty="0">
                <a:latin typeface="Garamond" panose="02020404030301010803" pitchFamily="18" charset="0"/>
              </a:rPr>
              <a:t>Défice de 1,6 Mw devido o grupo Gerador avariado de 2000 KVA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As restantes sedes Municipais, Comunais e Povoações são abastecidas pelos </a:t>
            </a:r>
            <a:r>
              <a:rPr lang="pt-PT" dirty="0"/>
              <a:t>G</a:t>
            </a:r>
            <a:r>
              <a:rPr lang="pt-PT" dirty="0" smtClean="0"/>
              <a:t>rupos </a:t>
            </a:r>
            <a:r>
              <a:rPr lang="pt-PT" dirty="0"/>
              <a:t>G</a:t>
            </a:r>
            <a:r>
              <a:rPr lang="pt-PT" dirty="0" smtClean="0"/>
              <a:t>eradores com todas limitações possíveis desde aumento de potência e falta de manutenção. </a:t>
            </a:r>
            <a:endParaRPr lang="pt-PT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721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4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559816544"/>
              </p:ext>
            </p:extLst>
          </p:nvPr>
        </p:nvGraphicFramePr>
        <p:xfrm>
          <a:off x="13893800" y="15456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4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647" y="0"/>
            <a:ext cx="10515600" cy="974558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solidFill>
                  <a:prstClr val="black"/>
                </a:solidFill>
                <a:latin typeface="Garamond" panose="02020404030301010803" pitchFamily="18" charset="0"/>
              </a:rPr>
              <a:t>Tabela de produção e Distribuição de Energia</a:t>
            </a:r>
            <a:endParaRPr lang="pt-PT" sz="2800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3613029"/>
            <a:ext cx="10491536" cy="2948191"/>
          </a:xfrm>
          <a:prstGeom prst="rect">
            <a:avLst/>
          </a:prstGeom>
        </p:spPr>
      </p:pic>
      <p:pic>
        <p:nvPicPr>
          <p:cNvPr id="11" name="Marcador de Posição de Conteúdo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8591" y="962526"/>
            <a:ext cx="9264314" cy="24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753" y="274320"/>
            <a:ext cx="10515600" cy="11582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INVESTIMENTOS </a:t>
            </a:r>
            <a:r>
              <a:rPr lang="pt-PT" sz="3600" b="1" dirty="0">
                <a:solidFill>
                  <a:prstClr val="black"/>
                </a:solidFill>
                <a:latin typeface="Garamond" panose="02020404030301010803" pitchFamily="18" charset="0"/>
              </a:rPr>
              <a:t>REALIZADOS NO DOMINIO DA ENERGIA </a:t>
            </a:r>
            <a:r>
              <a:rPr lang="pt-PT" sz="3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2013-2017 </a:t>
            </a:r>
            <a:r>
              <a:rPr lang="pt-PT" sz="2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pt-PT" sz="2800" dirty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pt-PT" sz="2800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pt-PT" sz="2800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318760"/>
          </a:xfrm>
        </p:spPr>
        <p:txBody>
          <a:bodyPr>
            <a:normAutofit/>
          </a:bodyPr>
          <a:lstStyle/>
          <a:p>
            <a:r>
              <a:rPr lang="pt-PT" dirty="0" smtClean="0"/>
              <a:t>Central Térmica de Ondjiva de 10,2 Mw  com  saídas de MT/30 kv, BT e IP para os bairros de Onahumba, Caxila 1,2 e 3, Ekuma ,Santa Clara.  </a:t>
            </a:r>
          </a:p>
          <a:p>
            <a:r>
              <a:rPr lang="pt-PT" dirty="0" smtClean="0"/>
              <a:t>Central Térmica do Xangongo de 4.08 Mw / Ombandja  com saídas de MT/15 kv ,BT e IP , para ETA-Xangongo e a vila do mesmo município </a:t>
            </a:r>
          </a:p>
          <a:p>
            <a:r>
              <a:rPr lang="pt-PT" dirty="0" smtClean="0"/>
              <a:t>Construção de 4100 km de Iluminação Pública acoplado de um GG de 136 Kva e um tanque reservatório de gasóleo na avenida 11 de Novembro / Ondjiva </a:t>
            </a:r>
          </a:p>
          <a:p>
            <a:r>
              <a:rPr lang="pt-PT" dirty="0" smtClean="0"/>
              <a:t>Construção da de Pequenos sistemas de produção e distribuição de energia por G.Geradores  e IP nas sedes comunais do </a:t>
            </a:r>
            <a:r>
              <a:rPr lang="pt-PT" b="1" dirty="0" smtClean="0"/>
              <a:t>Ombala –yo –Mungu 220 Kva</a:t>
            </a:r>
            <a:r>
              <a:rPr lang="pt-PT" dirty="0" smtClean="0"/>
              <a:t>, </a:t>
            </a:r>
            <a:r>
              <a:rPr lang="pt-PT" b="1" dirty="0" smtClean="0"/>
              <a:t>Otchijao 220Kva</a:t>
            </a:r>
            <a:r>
              <a:rPr lang="pt-PT" dirty="0" smtClean="0"/>
              <a:t>, </a:t>
            </a:r>
            <a:r>
              <a:rPr lang="pt-PT" b="1" dirty="0" smtClean="0"/>
              <a:t>Missão da Môngua 350 Kva</a:t>
            </a:r>
            <a:r>
              <a:rPr lang="pt-PT" dirty="0" smtClean="0"/>
              <a:t>, </a:t>
            </a:r>
            <a:r>
              <a:rPr lang="pt-PT" b="1" dirty="0" smtClean="0"/>
              <a:t>Evale 110 Kva</a:t>
            </a:r>
            <a:r>
              <a:rPr lang="pt-PT" dirty="0" smtClean="0"/>
              <a:t>, </a:t>
            </a:r>
            <a:r>
              <a:rPr lang="pt-PT" b="1" dirty="0" smtClean="0"/>
              <a:t>Mucope 110 Kva</a:t>
            </a:r>
            <a:r>
              <a:rPr lang="pt-PT" dirty="0" smtClean="0"/>
              <a:t>, </a:t>
            </a:r>
            <a:r>
              <a:rPr lang="pt-PT" b="1" dirty="0" smtClean="0"/>
              <a:t>povoação do Bulunganga 110 Kva </a:t>
            </a: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sz="2000" b="1" dirty="0" smtClean="0">
              <a:latin typeface="Garamond" panose="02020404030301010803" pitchFamily="18" charset="0"/>
            </a:endParaRPr>
          </a:p>
          <a:p>
            <a:endParaRPr lang="pt-PT" sz="2000" b="1" dirty="0" smtClean="0">
              <a:latin typeface="Garamond" panose="02020404030301010803" pitchFamily="18" charset="0"/>
            </a:endParaRPr>
          </a:p>
          <a:p>
            <a:endParaRPr lang="pt-PT" sz="2000" b="1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70284" y="1410102"/>
            <a:ext cx="10515600" cy="3627120"/>
          </a:xfrm>
        </p:spPr>
        <p:txBody>
          <a:bodyPr/>
          <a:lstStyle/>
          <a:p>
            <a:r>
              <a:rPr lang="pt-PT" dirty="0"/>
              <a:t>Construção de ramal de MT para o edifício do Palácio e Governo provincial </a:t>
            </a:r>
          </a:p>
          <a:p>
            <a:r>
              <a:rPr lang="pt-PT" dirty="0"/>
              <a:t>Construção  de PST 30kv/15 </a:t>
            </a:r>
            <a:r>
              <a:rPr lang="pt-PT" dirty="0" err="1"/>
              <a:t>kv</a:t>
            </a:r>
            <a:r>
              <a:rPr lang="pt-PT" dirty="0"/>
              <a:t> no Bairro de Onahumba /Ondjiva </a:t>
            </a:r>
          </a:p>
          <a:p>
            <a:r>
              <a:rPr lang="pt-PT" dirty="0"/>
              <a:t>Expansão da rede de Media ,Baixa Tensão e Iluminação Pública nos bairros do Pioneiro Zeca e Castilho/ Ondjiva </a:t>
            </a:r>
          </a:p>
          <a:p>
            <a:r>
              <a:rPr lang="pt-PT" dirty="0"/>
              <a:t>Instalação de Sistemas de energia solar isolados nas seguintes localidades: </a:t>
            </a:r>
            <a:r>
              <a:rPr lang="pt-PT" b="1" dirty="0"/>
              <a:t>Evale 25000w</a:t>
            </a:r>
            <a:r>
              <a:rPr lang="pt-PT" dirty="0"/>
              <a:t>, </a:t>
            </a:r>
            <a:r>
              <a:rPr lang="pt-PT" b="1" dirty="0"/>
              <a:t>Nehone</a:t>
            </a:r>
            <a:r>
              <a:rPr lang="pt-PT" dirty="0"/>
              <a:t> </a:t>
            </a:r>
            <a:r>
              <a:rPr lang="pt-PT" b="1" dirty="0"/>
              <a:t>31500w</a:t>
            </a:r>
            <a:r>
              <a:rPr lang="pt-PT" dirty="0"/>
              <a:t>, </a:t>
            </a:r>
            <a:r>
              <a:rPr lang="pt-PT" b="1" dirty="0"/>
              <a:t>Chiede 18500w</a:t>
            </a:r>
            <a:r>
              <a:rPr lang="pt-PT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96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71415"/>
              </p:ext>
            </p:extLst>
          </p:nvPr>
        </p:nvGraphicFramePr>
        <p:xfrm>
          <a:off x="9518650" y="489097"/>
          <a:ext cx="1701800" cy="570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orelDRAW" r:id="rId3" imgW="16537320" imgH="16436160" progId="CorelDraw.Graphic.17">
                  <p:embed/>
                </p:oleObj>
              </mc:Choice>
              <mc:Fallback>
                <p:oleObj name="CorelDRAW" r:id="rId3" imgW="16537320" imgH="16436160" progId="CorelDraw.Graphic.17">
                  <p:embed/>
                  <p:pic>
                    <p:nvPicPr>
                      <p:cNvPr id="6" name="Objec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650" y="489097"/>
                        <a:ext cx="1701800" cy="5709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284" y="621799"/>
            <a:ext cx="1051560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>
                <a:latin typeface="Garamond" panose="02020404030301010803" pitchFamily="18" charset="0"/>
              </a:rPr>
              <a:t>BALANÇO E RESULTADOS DE OBRAS CONSTRUIDAS DE 2013-2017 </a:t>
            </a:r>
            <a:r>
              <a:rPr lang="pt-PT" sz="2300" dirty="0">
                <a:latin typeface="Garamond" panose="02020404030301010803" pitchFamily="18" charset="0"/>
              </a:rPr>
              <a:t/>
            </a:r>
            <a:br>
              <a:rPr lang="pt-PT" sz="2300" dirty="0">
                <a:latin typeface="Garamond" panose="02020404030301010803" pitchFamily="18" charset="0"/>
              </a:rPr>
            </a:br>
            <a:endParaRPr lang="pt-PT" sz="2300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33647" y="1784182"/>
            <a:ext cx="10515600" cy="4071937"/>
          </a:xfrm>
        </p:spPr>
        <p:txBody>
          <a:bodyPr>
            <a:normAutofit fontScale="92500"/>
          </a:bodyPr>
          <a:lstStyle/>
          <a:p>
            <a:pPr lvl="0"/>
            <a:r>
              <a:rPr lang="pt-PT" dirty="0"/>
              <a:t>122 - PTs </a:t>
            </a:r>
            <a:r>
              <a:rPr lang="pt-PT" dirty="0" smtClean="0"/>
              <a:t> Instalados  </a:t>
            </a:r>
            <a:r>
              <a:rPr lang="pt-PT" dirty="0"/>
              <a:t>a nível </a:t>
            </a:r>
            <a:r>
              <a:rPr lang="pt-PT" dirty="0" smtClean="0"/>
              <a:t>da Provincial  </a:t>
            </a:r>
            <a:endParaRPr lang="pt-BR" dirty="0"/>
          </a:p>
          <a:p>
            <a:pPr lvl="0"/>
            <a:r>
              <a:rPr lang="pt-PT" dirty="0"/>
              <a:t>4.422- Postes de Iluminação Publica </a:t>
            </a:r>
            <a:r>
              <a:rPr lang="pt-PT" dirty="0" smtClean="0"/>
              <a:t>instalados a </a:t>
            </a:r>
            <a:r>
              <a:rPr lang="pt-PT" dirty="0"/>
              <a:t>nível </a:t>
            </a:r>
            <a:r>
              <a:rPr lang="pt-PT" dirty="0" smtClean="0"/>
              <a:t>da Província   </a:t>
            </a:r>
            <a:r>
              <a:rPr lang="pt-PT" dirty="0"/>
              <a:t> </a:t>
            </a:r>
            <a:endParaRPr lang="pt-BR" dirty="0"/>
          </a:p>
          <a:p>
            <a:pPr lvl="0"/>
            <a:r>
              <a:rPr lang="pt-PT" dirty="0"/>
              <a:t>27- Sistemas isolados de energia solar </a:t>
            </a:r>
            <a:r>
              <a:rPr lang="pt-PT" dirty="0" smtClean="0"/>
              <a:t>instalado no interior da província </a:t>
            </a:r>
            <a:endParaRPr lang="pt-BR" dirty="0"/>
          </a:p>
          <a:p>
            <a:pPr lvl="0"/>
            <a:r>
              <a:rPr lang="pt-PT" dirty="0"/>
              <a:t>17 </a:t>
            </a:r>
            <a:r>
              <a:rPr lang="pt-PT" dirty="0" smtClean="0"/>
              <a:t>- </a:t>
            </a:r>
            <a:r>
              <a:rPr lang="pt-PT" dirty="0"/>
              <a:t>Pequenos sistemas de </a:t>
            </a:r>
            <a:r>
              <a:rPr lang="pt-PT" dirty="0" smtClean="0"/>
              <a:t>produção e distribuição  </a:t>
            </a:r>
            <a:r>
              <a:rPr lang="pt-PT" dirty="0"/>
              <a:t>de energia elétrica </a:t>
            </a:r>
            <a:endParaRPr lang="pt-PT" dirty="0" smtClean="0"/>
          </a:p>
          <a:p>
            <a:pPr lvl="0"/>
            <a:r>
              <a:rPr lang="pt-PT" dirty="0" smtClean="0"/>
              <a:t>15.317 </a:t>
            </a:r>
            <a:r>
              <a:rPr lang="pt-PT" dirty="0"/>
              <a:t>-  famílias </a:t>
            </a:r>
            <a:r>
              <a:rPr lang="pt-PT" dirty="0" smtClean="0"/>
              <a:t>beneficiadas </a:t>
            </a:r>
            <a:r>
              <a:rPr lang="pt-PT" dirty="0"/>
              <a:t>de energia convencional (ENDE)  </a:t>
            </a:r>
            <a:endParaRPr lang="pt-BR" dirty="0"/>
          </a:p>
          <a:p>
            <a:pPr lvl="0"/>
            <a:r>
              <a:rPr lang="pt-PT" dirty="0"/>
              <a:t>652 </a:t>
            </a:r>
            <a:r>
              <a:rPr lang="pt-PT" dirty="0" smtClean="0"/>
              <a:t>- </a:t>
            </a:r>
            <a:r>
              <a:rPr lang="pt-PT" dirty="0"/>
              <a:t>Famílias </a:t>
            </a:r>
            <a:r>
              <a:rPr lang="pt-PT" dirty="0" smtClean="0"/>
              <a:t>beneficiadas </a:t>
            </a:r>
            <a:r>
              <a:rPr lang="pt-PT" dirty="0"/>
              <a:t>de energias dos pequenos sistemas a nível dos municípios e comunas </a:t>
            </a:r>
            <a:endParaRPr lang="pt-PT" dirty="0">
              <a:latin typeface="Garamond" panose="02020404030301010803" pitchFamily="18" charset="0"/>
            </a:endParaRPr>
          </a:p>
          <a:p>
            <a:r>
              <a:rPr lang="pt-PT" dirty="0" smtClean="0"/>
              <a:t>4 PTs licenciados , </a:t>
            </a:r>
            <a:r>
              <a:rPr lang="pt-PT" dirty="0"/>
              <a:t>Valores arrecadados = 109,243 Akz</a:t>
            </a:r>
          </a:p>
          <a:p>
            <a:endParaRPr lang="pt-PT" sz="2000" dirty="0">
              <a:latin typeface="Garamond" panose="02020404030301010803" pitchFamily="18" charset="0"/>
            </a:endParaRPr>
          </a:p>
          <a:p>
            <a:pPr lvl="0"/>
            <a:endParaRPr lang="pt-BR" sz="2000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647" y="673768"/>
            <a:ext cx="10515600" cy="892175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Garamond" panose="02020404030301010803" pitchFamily="18" charset="0"/>
              </a:rPr>
              <a:t>CONSTRAGIMENTOS </a:t>
            </a:r>
            <a:endParaRPr lang="pt-PT" sz="3200" dirty="0">
              <a:latin typeface="Garamond" panose="020204040303010108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9194" y="2317162"/>
            <a:ext cx="10515600" cy="1715168"/>
          </a:xfrm>
        </p:spPr>
        <p:txBody>
          <a:bodyPr>
            <a:normAutofit/>
          </a:bodyPr>
          <a:lstStyle/>
          <a:p>
            <a:r>
              <a:rPr lang="pt-PT" dirty="0"/>
              <a:t>Falta de </a:t>
            </a:r>
            <a:r>
              <a:rPr lang="pt-PT" dirty="0" smtClean="0"/>
              <a:t>meios  </a:t>
            </a:r>
            <a:r>
              <a:rPr lang="pt-PT" dirty="0"/>
              <a:t>para locomoção </a:t>
            </a:r>
            <a:r>
              <a:rPr lang="pt-PT" dirty="0" smtClean="0"/>
              <a:t>no sentido de monitorar as áreas mais necessitadas no interior  da Província </a:t>
            </a:r>
            <a:endParaRPr lang="pt-PT" dirty="0"/>
          </a:p>
          <a:p>
            <a:r>
              <a:rPr lang="pt-PT" dirty="0"/>
              <a:t>Falta de formação continua </a:t>
            </a:r>
            <a:endParaRPr lang="pt-PT" dirty="0" smtClean="0"/>
          </a:p>
          <a:p>
            <a:endParaRPr lang="pt-PT" dirty="0"/>
          </a:p>
          <a:p>
            <a:pPr lvl="0"/>
            <a:endParaRPr lang="pt-PT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60" y="-118864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937</Words>
  <Application>Microsoft Office PowerPoint</Application>
  <PresentationFormat>Personalizados</PresentationFormat>
  <Paragraphs>106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4" baseType="lpstr">
      <vt:lpstr>Tema do Office</vt:lpstr>
      <vt:lpstr>CorelDRAW</vt:lpstr>
      <vt:lpstr>Apresentação do PowerPoint</vt:lpstr>
      <vt:lpstr>1.INTRODUÇÃO</vt:lpstr>
      <vt:lpstr>CARACTERIZAÇÃO DO SISTEMA ELECTRICO DA PROVINCIA</vt:lpstr>
      <vt:lpstr>Apresentação do PowerPoint</vt:lpstr>
      <vt:lpstr>Tabela de produção e Distribuição de Energia</vt:lpstr>
      <vt:lpstr>INVESTIMENTOS REALIZADOS NO DOMINIO DA ENERGIA 2013-2017   </vt:lpstr>
      <vt:lpstr>Apresentação do PowerPoint</vt:lpstr>
      <vt:lpstr>BALANÇO E RESULTADOS DE OBRAS CONSTRUIDAS DE 2013-2017  </vt:lpstr>
      <vt:lpstr>CONSTRAGIMENTOS </vt:lpstr>
      <vt:lpstr>RECOMENDAÇÕES </vt:lpstr>
      <vt:lpstr>PERSPECTIVAS PARA AUMENTO DA OFERTA    </vt:lpstr>
      <vt:lpstr> </vt:lpstr>
      <vt:lpstr>BALANÇO DE OBRAS CONSTRUIDAS DE 2013-2017</vt:lpstr>
      <vt:lpstr>CONSTRUÇÃO E REABILITAÇÃO DE FUROS PAT 2013-2017</vt:lpstr>
      <vt:lpstr>Apresentação do PowerPoint</vt:lpstr>
      <vt:lpstr>COMUNAS DA PROVINCIA</vt:lpstr>
      <vt:lpstr>RESULTADOS E ACÇÕES CONCRETIZADAS </vt:lpstr>
      <vt:lpstr>IMAGENS DE ALGUMAS OBRAS CONSTRUIDOS E REABILITADOS NO ÂMBITO DO PAT </vt:lpstr>
      <vt:lpstr>CONSTRAGIMENTOS</vt:lpstr>
      <vt:lpstr>PERSPECTIVAS</vt:lpstr>
      <vt:lpstr> CONCLUSÕES  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DIGP</dc:creator>
  <cp:lastModifiedBy>Eng. Camati</cp:lastModifiedBy>
  <cp:revision>87</cp:revision>
  <cp:lastPrinted>2017-06-02T15:30:57Z</cp:lastPrinted>
  <dcterms:created xsi:type="dcterms:W3CDTF">2016-07-14T17:47:17Z</dcterms:created>
  <dcterms:modified xsi:type="dcterms:W3CDTF">2017-06-06T05:52:02Z</dcterms:modified>
</cp:coreProperties>
</file>