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1" r:id="rId3"/>
    <p:sldId id="257" r:id="rId4"/>
    <p:sldId id="272" r:id="rId5"/>
    <p:sldId id="273" r:id="rId6"/>
    <p:sldId id="274" r:id="rId7"/>
    <p:sldId id="280" r:id="rId8"/>
    <p:sldId id="275" r:id="rId9"/>
    <p:sldId id="276" r:id="rId10"/>
    <p:sldId id="277" r:id="rId11"/>
    <p:sldId id="278" r:id="rId12"/>
    <p:sldId id="279" r:id="rId13"/>
    <p:sldId id="268" r:id="rId14"/>
    <p:sldId id="26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7" autoAdjust="0"/>
  </p:normalViewPr>
  <p:slideViewPr>
    <p:cSldViewPr>
      <p:cViewPr>
        <p:scale>
          <a:sx n="66" d="100"/>
          <a:sy n="66" d="100"/>
        </p:scale>
        <p:origin x="-284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0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C34A7-916D-4E15-8888-AE5BACB57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4D21225-B9C8-4A8D-BD96-F7E99933CC2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pt-PT" sz="2400" b="1" dirty="0" smtClean="0">
              <a:latin typeface="Arial Narrow" pitchFamily="34" charset="0"/>
            </a:rPr>
            <a:t>Falta de Assistência Técnica Especializada;</a:t>
          </a:r>
          <a:endParaRPr lang="pt-PT" sz="2400" b="1" dirty="0">
            <a:latin typeface="Arial Narrow" pitchFamily="34" charset="0"/>
          </a:endParaRPr>
        </a:p>
      </dgm:t>
    </dgm:pt>
    <dgm:pt modelId="{BDD7FE13-D91E-4E64-9DBD-DDBE6DB77321}" type="parTrans" cxnId="{DD4DF457-E51F-4BFF-9B3C-EA66D81BDFA6}">
      <dgm:prSet/>
      <dgm:spPr/>
      <dgm:t>
        <a:bodyPr/>
        <a:lstStyle/>
        <a:p>
          <a:endParaRPr lang="pt-PT"/>
        </a:p>
      </dgm:t>
    </dgm:pt>
    <dgm:pt modelId="{43FAD3B0-97B1-4667-90DB-E560F341411F}" type="sibTrans" cxnId="{DD4DF457-E51F-4BFF-9B3C-EA66D81BDFA6}">
      <dgm:prSet/>
      <dgm:spPr/>
      <dgm:t>
        <a:bodyPr/>
        <a:lstStyle/>
        <a:p>
          <a:endParaRPr lang="pt-PT"/>
        </a:p>
      </dgm:t>
    </dgm:pt>
    <dgm:pt modelId="{C379D7BA-BD85-4784-9A57-BEACAFCFCF5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pt-PT" sz="2400" b="1" dirty="0" smtClean="0">
              <a:latin typeface="Arial Narrow" pitchFamily="34" charset="0"/>
            </a:rPr>
            <a:t>Falta de  fiscalização nas obras sob responsabilidades Municipais;</a:t>
          </a:r>
          <a:endParaRPr lang="pt-PT" sz="2400" b="1" dirty="0">
            <a:latin typeface="Arial Narrow" pitchFamily="34" charset="0"/>
          </a:endParaRPr>
        </a:p>
      </dgm:t>
    </dgm:pt>
    <dgm:pt modelId="{177D56DB-0E14-4D50-AAAA-E79BFBC833E2}" type="parTrans" cxnId="{D9B7A48C-5E1C-4795-8CBD-2378DBAFF4A9}">
      <dgm:prSet/>
      <dgm:spPr/>
      <dgm:t>
        <a:bodyPr/>
        <a:lstStyle/>
        <a:p>
          <a:endParaRPr lang="pt-PT"/>
        </a:p>
      </dgm:t>
    </dgm:pt>
    <dgm:pt modelId="{036C1E55-E9E6-4516-9082-8F8ED03612F8}" type="sibTrans" cxnId="{D9B7A48C-5E1C-4795-8CBD-2378DBAFF4A9}">
      <dgm:prSet/>
      <dgm:spPr/>
      <dgm:t>
        <a:bodyPr/>
        <a:lstStyle/>
        <a:p>
          <a:endParaRPr lang="pt-PT"/>
        </a:p>
      </dgm:t>
    </dgm:pt>
    <dgm:pt modelId="{C8B66B4E-7FB4-41A1-AAA2-E6A7EBC9E51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pt-PT" sz="2400" b="1" dirty="0" smtClean="0">
              <a:latin typeface="Arial Narrow" pitchFamily="34" charset="0"/>
            </a:rPr>
            <a:t>Acesso difícil para as zonas Rurais; </a:t>
          </a:r>
          <a:endParaRPr lang="pt-PT" sz="2400" b="1" dirty="0">
            <a:latin typeface="Arial Narrow" pitchFamily="34" charset="0"/>
          </a:endParaRPr>
        </a:p>
      </dgm:t>
    </dgm:pt>
    <dgm:pt modelId="{FA295E72-3939-4261-AEF6-2F872A0A2C87}" type="parTrans" cxnId="{A295299E-D05F-41C8-8D1E-FBA49C288EFF}">
      <dgm:prSet/>
      <dgm:spPr/>
      <dgm:t>
        <a:bodyPr/>
        <a:lstStyle/>
        <a:p>
          <a:endParaRPr lang="pt-PT"/>
        </a:p>
      </dgm:t>
    </dgm:pt>
    <dgm:pt modelId="{5C5C3A8C-9462-40A6-A125-979EF6942E6A}" type="sibTrans" cxnId="{A295299E-D05F-41C8-8D1E-FBA49C288EFF}">
      <dgm:prSet/>
      <dgm:spPr/>
      <dgm:t>
        <a:bodyPr/>
        <a:lstStyle/>
        <a:p>
          <a:endParaRPr lang="pt-PT"/>
        </a:p>
      </dgm:t>
    </dgm:pt>
    <dgm:pt modelId="{27676FA3-1EDE-4BB7-94D4-0289995C07D3}" type="pres">
      <dgm:prSet presAssocID="{074C34A7-916D-4E15-8888-AE5BACB57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D1171941-D445-41E7-8441-52FBEA4BFBDD}" type="pres">
      <dgm:prSet presAssocID="{074C34A7-916D-4E15-8888-AE5BACB577ED}" presName="pyramid" presStyleLbl="node1" presStyleIdx="0" presStyleCnt="1" custScaleX="112423" custLinFactNeighborX="-89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PT"/>
        </a:p>
      </dgm:t>
    </dgm:pt>
    <dgm:pt modelId="{24A1AE08-B167-495F-9EF9-86BE45912E97}" type="pres">
      <dgm:prSet presAssocID="{074C34A7-916D-4E15-8888-AE5BACB577ED}" presName="theList" presStyleCnt="0"/>
      <dgm:spPr/>
    </dgm:pt>
    <dgm:pt modelId="{726ED2B3-F09F-4FF2-8958-78B21A215AC2}" type="pres">
      <dgm:prSet presAssocID="{E4D21225-B9C8-4A8D-BD96-F7E99933CC26}" presName="aNode" presStyleLbl="fgAcc1" presStyleIdx="0" presStyleCnt="3" custScaleX="197800" custScaleY="13815" custLinFactY="-591" custLinFactNeighborX="-9064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3BC622-89DD-4377-9681-711D7792ACA5}" type="pres">
      <dgm:prSet presAssocID="{E4D21225-B9C8-4A8D-BD96-F7E99933CC26}" presName="aSpace" presStyleCnt="0"/>
      <dgm:spPr/>
    </dgm:pt>
    <dgm:pt modelId="{14EB8C72-BB28-4C8D-A45B-BAFA2A721F1E}" type="pres">
      <dgm:prSet presAssocID="{C379D7BA-BD85-4784-9A57-BEACAFCFCF52}" presName="aNode" presStyleLbl="fgAcc1" presStyleIdx="1" presStyleCnt="3" custScaleX="199075" custScaleY="18734" custLinFactY="-7479" custLinFactNeighborX="-8426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3D5846-D20F-4BCE-8EEC-C60E87902107}" type="pres">
      <dgm:prSet presAssocID="{C379D7BA-BD85-4784-9A57-BEACAFCFCF52}" presName="aSpace" presStyleCnt="0"/>
      <dgm:spPr/>
    </dgm:pt>
    <dgm:pt modelId="{FE1A3F7E-A7E0-44FD-BEBF-E5FFC423BE23}" type="pres">
      <dgm:prSet presAssocID="{C8B66B4E-7FB4-41A1-AAA2-E6A7EBC9E510}" presName="aNode" presStyleLbl="fgAcc1" presStyleIdx="2" presStyleCnt="3" custScaleX="190150" custScaleY="19056" custLinFactY="-17667" custLinFactNeighborX="-2926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B64B6A-F536-44FA-866C-F63B4C4E79B1}" type="pres">
      <dgm:prSet presAssocID="{C8B66B4E-7FB4-41A1-AAA2-E6A7EBC9E510}" presName="aSpace" presStyleCnt="0"/>
      <dgm:spPr/>
    </dgm:pt>
  </dgm:ptLst>
  <dgm:cxnLst>
    <dgm:cxn modelId="{7BC1E28B-6836-4BBC-B8D3-82C9848885CB}" type="presOf" srcId="{E4D21225-B9C8-4A8D-BD96-F7E99933CC26}" destId="{726ED2B3-F09F-4FF2-8958-78B21A215AC2}" srcOrd="0" destOrd="0" presId="urn:microsoft.com/office/officeart/2005/8/layout/pyramid2"/>
    <dgm:cxn modelId="{AF3250F0-2529-4B5E-97E6-EB24F354ED7F}" type="presOf" srcId="{C379D7BA-BD85-4784-9A57-BEACAFCFCF52}" destId="{14EB8C72-BB28-4C8D-A45B-BAFA2A721F1E}" srcOrd="0" destOrd="0" presId="urn:microsoft.com/office/officeart/2005/8/layout/pyramid2"/>
    <dgm:cxn modelId="{60349024-F233-4F71-A981-4940DE8A7B7A}" type="presOf" srcId="{074C34A7-916D-4E15-8888-AE5BACB577ED}" destId="{27676FA3-1EDE-4BB7-94D4-0289995C07D3}" srcOrd="0" destOrd="0" presId="urn:microsoft.com/office/officeart/2005/8/layout/pyramid2"/>
    <dgm:cxn modelId="{2D7FD2B3-A4CA-4777-8308-CCE1F4987D85}" type="presOf" srcId="{C8B66B4E-7FB4-41A1-AAA2-E6A7EBC9E510}" destId="{FE1A3F7E-A7E0-44FD-BEBF-E5FFC423BE23}" srcOrd="0" destOrd="0" presId="urn:microsoft.com/office/officeart/2005/8/layout/pyramid2"/>
    <dgm:cxn modelId="{A295299E-D05F-41C8-8D1E-FBA49C288EFF}" srcId="{074C34A7-916D-4E15-8888-AE5BACB577ED}" destId="{C8B66B4E-7FB4-41A1-AAA2-E6A7EBC9E510}" srcOrd="2" destOrd="0" parTransId="{FA295E72-3939-4261-AEF6-2F872A0A2C87}" sibTransId="{5C5C3A8C-9462-40A6-A125-979EF6942E6A}"/>
    <dgm:cxn modelId="{DD4DF457-E51F-4BFF-9B3C-EA66D81BDFA6}" srcId="{074C34A7-916D-4E15-8888-AE5BACB577ED}" destId="{E4D21225-B9C8-4A8D-BD96-F7E99933CC26}" srcOrd="0" destOrd="0" parTransId="{BDD7FE13-D91E-4E64-9DBD-DDBE6DB77321}" sibTransId="{43FAD3B0-97B1-4667-90DB-E560F341411F}"/>
    <dgm:cxn modelId="{D9B7A48C-5E1C-4795-8CBD-2378DBAFF4A9}" srcId="{074C34A7-916D-4E15-8888-AE5BACB577ED}" destId="{C379D7BA-BD85-4784-9A57-BEACAFCFCF52}" srcOrd="1" destOrd="0" parTransId="{177D56DB-0E14-4D50-AAAA-E79BFBC833E2}" sibTransId="{036C1E55-E9E6-4516-9082-8F8ED03612F8}"/>
    <dgm:cxn modelId="{AEFFA969-442A-4E6D-8412-EF082415E372}" type="presParOf" srcId="{27676FA3-1EDE-4BB7-94D4-0289995C07D3}" destId="{D1171941-D445-41E7-8441-52FBEA4BFBDD}" srcOrd="0" destOrd="0" presId="urn:microsoft.com/office/officeart/2005/8/layout/pyramid2"/>
    <dgm:cxn modelId="{5E49E0DF-2A4C-4F30-985D-57338EA4C039}" type="presParOf" srcId="{27676FA3-1EDE-4BB7-94D4-0289995C07D3}" destId="{24A1AE08-B167-495F-9EF9-86BE45912E97}" srcOrd="1" destOrd="0" presId="urn:microsoft.com/office/officeart/2005/8/layout/pyramid2"/>
    <dgm:cxn modelId="{08255C4E-FE1E-471A-9B3E-AA9964098085}" type="presParOf" srcId="{24A1AE08-B167-495F-9EF9-86BE45912E97}" destId="{726ED2B3-F09F-4FF2-8958-78B21A215AC2}" srcOrd="0" destOrd="0" presId="urn:microsoft.com/office/officeart/2005/8/layout/pyramid2"/>
    <dgm:cxn modelId="{F23B1C5E-8EF2-4E97-865B-CDA574F8DC87}" type="presParOf" srcId="{24A1AE08-B167-495F-9EF9-86BE45912E97}" destId="{4B3BC622-89DD-4377-9681-711D7792ACA5}" srcOrd="1" destOrd="0" presId="urn:microsoft.com/office/officeart/2005/8/layout/pyramid2"/>
    <dgm:cxn modelId="{2122B6B0-1077-4EBD-A53C-DC9B36595676}" type="presParOf" srcId="{24A1AE08-B167-495F-9EF9-86BE45912E97}" destId="{14EB8C72-BB28-4C8D-A45B-BAFA2A721F1E}" srcOrd="2" destOrd="0" presId="urn:microsoft.com/office/officeart/2005/8/layout/pyramid2"/>
    <dgm:cxn modelId="{D3EDE1DA-7742-4726-93D7-3F7E49FA1919}" type="presParOf" srcId="{24A1AE08-B167-495F-9EF9-86BE45912E97}" destId="{CA3D5846-D20F-4BCE-8EEC-C60E87902107}" srcOrd="3" destOrd="0" presId="urn:microsoft.com/office/officeart/2005/8/layout/pyramid2"/>
    <dgm:cxn modelId="{8429A0CD-EA27-4EDB-B2F1-AC46AE25C62E}" type="presParOf" srcId="{24A1AE08-B167-495F-9EF9-86BE45912E97}" destId="{FE1A3F7E-A7E0-44FD-BEBF-E5FFC423BE23}" srcOrd="4" destOrd="0" presId="urn:microsoft.com/office/officeart/2005/8/layout/pyramid2"/>
    <dgm:cxn modelId="{D2B4EFAC-1542-4A45-BD8E-456CB6A1F700}" type="presParOf" srcId="{24A1AE08-B167-495F-9EF9-86BE45912E97}" destId="{90B64B6A-F536-44FA-866C-F63B4C4E79B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71941-D445-41E7-8441-52FBEA4BFBDD}">
      <dsp:nvSpPr>
        <dsp:cNvPr id="0" name=""/>
        <dsp:cNvSpPr/>
      </dsp:nvSpPr>
      <dsp:spPr>
        <a:xfrm>
          <a:off x="-299785" y="0"/>
          <a:ext cx="6250601" cy="5559896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D2B3-F09F-4FF2-8958-78B21A215AC2}">
      <dsp:nvSpPr>
        <dsp:cNvPr id="0" name=""/>
        <dsp:cNvSpPr/>
      </dsp:nvSpPr>
      <dsp:spPr>
        <a:xfrm>
          <a:off x="730736" y="216013"/>
          <a:ext cx="7148358" cy="614479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Arial Narrow" pitchFamily="34" charset="0"/>
            </a:rPr>
            <a:t>Falta de Assistência Técnica Especializada;</a:t>
          </a:r>
          <a:endParaRPr lang="pt-PT" sz="2400" b="1" kern="1200" dirty="0">
            <a:latin typeface="Arial Narrow" pitchFamily="34" charset="0"/>
          </a:endParaRPr>
        </a:p>
      </dsp:txBody>
      <dsp:txXfrm>
        <a:off x="760732" y="246009"/>
        <a:ext cx="7088366" cy="554487"/>
      </dsp:txXfrm>
    </dsp:sp>
    <dsp:sp modelId="{14EB8C72-BB28-4C8D-A45B-BAFA2A721F1E}">
      <dsp:nvSpPr>
        <dsp:cNvPr id="0" name=""/>
        <dsp:cNvSpPr/>
      </dsp:nvSpPr>
      <dsp:spPr>
        <a:xfrm>
          <a:off x="730754" y="1080109"/>
          <a:ext cx="7194435" cy="833272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Arial Narrow" pitchFamily="34" charset="0"/>
            </a:rPr>
            <a:t>Falta de  fiscalização nas obras sob responsabilidades Municipais;</a:t>
          </a:r>
          <a:endParaRPr lang="pt-PT" sz="2400" b="1" kern="1200" dirty="0">
            <a:latin typeface="Arial Narrow" pitchFamily="34" charset="0"/>
          </a:endParaRPr>
        </a:p>
      </dsp:txBody>
      <dsp:txXfrm>
        <a:off x="771431" y="1120786"/>
        <a:ext cx="7113081" cy="751918"/>
      </dsp:txXfrm>
    </dsp:sp>
    <dsp:sp modelId="{FE1A3F7E-A7E0-44FD-BEBF-E5FFC423BE23}">
      <dsp:nvSpPr>
        <dsp:cNvPr id="0" name=""/>
        <dsp:cNvSpPr/>
      </dsp:nvSpPr>
      <dsp:spPr>
        <a:xfrm>
          <a:off x="1090792" y="2016218"/>
          <a:ext cx="6871892" cy="847595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Arial Narrow" pitchFamily="34" charset="0"/>
            </a:rPr>
            <a:t>Acesso difícil para as zonas Rurais; </a:t>
          </a:r>
          <a:endParaRPr lang="pt-PT" sz="2400" b="1" kern="1200" dirty="0">
            <a:latin typeface="Arial Narrow" pitchFamily="34" charset="0"/>
          </a:endParaRPr>
        </a:p>
      </dsp:txBody>
      <dsp:txXfrm>
        <a:off x="1132168" y="2057594"/>
        <a:ext cx="6789140" cy="76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1FF9-4BA1-49B7-AD0F-D8AD7BA5465E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8EB3A-24CF-4152-9168-AF56D5FE70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312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614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B74278-9E42-44A8-9F4D-DBA655FD0661}" type="slidenum">
              <a:rPr lang="pt-PT" smtClean="0"/>
              <a:pPr>
                <a:defRPr/>
              </a:pPr>
              <a:t>14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880EE3-F14D-4BF8-91DD-6FBFE8E75010}" type="datetimeFigureOut">
              <a:rPr lang="pt-PT" smtClean="0"/>
              <a:pPr/>
              <a:t>29-07-2015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95812D-61E1-4E86-912B-C0F6743A154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PT" sz="1100" b="1" dirty="0" smtClean="0">
                <a:solidFill>
                  <a:schemeClr val="accent1"/>
                </a:solidFill>
              </a:rPr>
              <a:t/>
            </a:r>
            <a:br>
              <a:rPr lang="pt-PT" sz="1100" b="1" dirty="0" smtClean="0">
                <a:solidFill>
                  <a:schemeClr val="accent1"/>
                </a:solidFill>
              </a:rPr>
            </a:br>
            <a:r>
              <a:rPr lang="pt-PT" sz="1100" b="1" dirty="0">
                <a:solidFill>
                  <a:schemeClr val="accent1"/>
                </a:solidFill>
              </a:rPr>
              <a:t/>
            </a:r>
            <a:br>
              <a:rPr lang="pt-PT" sz="1100" b="1" dirty="0">
                <a:solidFill>
                  <a:schemeClr val="accent1"/>
                </a:solidFill>
              </a:rPr>
            </a:br>
            <a:r>
              <a:rPr lang="pt-PT" sz="1100" b="1" dirty="0" smtClean="0">
                <a:solidFill>
                  <a:schemeClr val="accent1"/>
                </a:solidFill>
              </a:rPr>
              <a:t/>
            </a:r>
            <a:br>
              <a:rPr lang="pt-PT" sz="1100" b="1" dirty="0" smtClean="0">
                <a:solidFill>
                  <a:schemeClr val="accent1"/>
                </a:solidFill>
              </a:rPr>
            </a:br>
            <a:r>
              <a:rPr lang="pt-PT" sz="1100" b="1" dirty="0">
                <a:solidFill>
                  <a:schemeClr val="accent1"/>
                </a:solidFill>
              </a:rPr>
              <a:t/>
            </a:r>
            <a:br>
              <a:rPr lang="pt-PT" sz="1100" b="1" dirty="0">
                <a:solidFill>
                  <a:schemeClr val="accent1"/>
                </a:solidFill>
              </a:rPr>
            </a:br>
            <a:r>
              <a:rPr lang="pt-PT" sz="1100" b="1" dirty="0" smtClean="0">
                <a:solidFill>
                  <a:schemeClr val="tx2"/>
                </a:solidFill>
              </a:rPr>
              <a:t>República de Angola</a:t>
            </a:r>
            <a:br>
              <a:rPr lang="pt-PT" sz="1100" b="1" dirty="0" smtClean="0">
                <a:solidFill>
                  <a:schemeClr val="tx2"/>
                </a:solidFill>
              </a:rPr>
            </a:br>
            <a:r>
              <a:rPr lang="pt-PT" sz="1600" b="1" dirty="0" smtClean="0">
                <a:solidFill>
                  <a:schemeClr val="tx2"/>
                </a:solidFill>
              </a:rPr>
              <a:t>Governo Provincial do Cuanza Norte</a:t>
            </a:r>
            <a:r>
              <a:rPr lang="pt-PT" sz="1600" b="1" u="sng" dirty="0" smtClean="0">
                <a:solidFill>
                  <a:schemeClr val="tx2"/>
                </a:solidFill>
              </a:rPr>
              <a:t/>
            </a:r>
            <a:br>
              <a:rPr lang="pt-PT" sz="1600" b="1" u="sng" dirty="0" smtClean="0">
                <a:solidFill>
                  <a:schemeClr val="tx2"/>
                </a:solidFill>
              </a:rPr>
            </a:br>
            <a:r>
              <a:rPr lang="pt-PT" sz="2400" b="1" u="sng" dirty="0" smtClean="0">
                <a:solidFill>
                  <a:schemeClr val="tx2"/>
                </a:solidFill>
              </a:rPr>
              <a:t>Direcção Provincial de Energia e Águas</a:t>
            </a:r>
            <a:r>
              <a:rPr lang="pt-PT" sz="3600" b="1" u="sng" dirty="0">
                <a:solidFill>
                  <a:schemeClr val="accent1"/>
                </a:solidFill>
              </a:rPr>
              <a:t/>
            </a:r>
            <a:br>
              <a:rPr lang="pt-PT" sz="3600" b="1" u="sng" dirty="0">
                <a:solidFill>
                  <a:schemeClr val="accent1"/>
                </a:solidFill>
              </a:rPr>
            </a:br>
            <a:endParaRPr lang="pt-PT" sz="3600" dirty="0"/>
          </a:p>
        </p:txBody>
      </p:sp>
      <p:pic>
        <p:nvPicPr>
          <p:cNvPr id="15" name="Picture 59" descr="fotografia (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857364"/>
            <a:ext cx="3489281" cy="3949866"/>
          </a:xfrm>
          <a:solidFill>
            <a:srgbClr val="FF9900"/>
          </a:solidFill>
        </p:spPr>
      </p:pic>
      <p:pic>
        <p:nvPicPr>
          <p:cNvPr id="4" name="Picture 48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357166"/>
            <a:ext cx="663575" cy="655638"/>
          </a:xfrm>
          <a:prstGeom prst="rect">
            <a:avLst/>
          </a:prstGeom>
        </p:spPr>
      </p:pic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500034" y="5786454"/>
            <a:ext cx="8429684" cy="90486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b="1" i="1" dirty="0">
                <a:latin typeface="+mj-lt"/>
                <a:cs typeface="+mn-cs"/>
              </a:rPr>
              <a:t>APRESENTAÇÃO DA DPEA – </a:t>
            </a:r>
            <a:r>
              <a:rPr lang="pt-PT" b="1" i="1" dirty="0" smtClean="0">
                <a:latin typeface="+mj-lt"/>
                <a:cs typeface="+mn-cs"/>
              </a:rPr>
              <a:t>C. </a:t>
            </a:r>
            <a:r>
              <a:rPr lang="pt-PT" b="1" i="1" dirty="0">
                <a:latin typeface="+mj-lt"/>
                <a:cs typeface="+mn-cs"/>
              </a:rPr>
              <a:t>NORTE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endParaRPr lang="pt-PT" sz="1000" i="1" dirty="0">
              <a:latin typeface="+mj-lt"/>
              <a:cs typeface="+mn-cs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sz="1400" b="1" i="1" dirty="0">
                <a:latin typeface="+mj-lt"/>
                <a:cs typeface="+mn-cs"/>
              </a:rPr>
              <a:t>MINEA </a:t>
            </a:r>
            <a:r>
              <a:rPr lang="pt-PT" sz="1400" b="1" i="1" dirty="0" smtClean="0">
                <a:latin typeface="+mj-lt"/>
                <a:cs typeface="+mn-cs"/>
              </a:rPr>
              <a:t>– 5.º CONSELHO </a:t>
            </a:r>
            <a:r>
              <a:rPr lang="pt-PT" sz="1400" b="1" i="1" dirty="0">
                <a:latin typeface="+mj-lt"/>
                <a:cs typeface="+mn-cs"/>
              </a:rPr>
              <a:t>CONSULTIVO ALARGADO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sz="1100" b="1" i="1" dirty="0" smtClean="0">
                <a:latin typeface="+mj-lt"/>
                <a:cs typeface="+mn-cs"/>
              </a:rPr>
              <a:t>Luanda,  30 de Julho de 2015</a:t>
            </a:r>
            <a:endParaRPr lang="pt-PT" sz="1200" b="1" i="1" u="sng" dirty="0">
              <a:latin typeface="+mj-lt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3714776" cy="35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778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PT" sz="2000" dirty="0" smtClean="0"/>
              <a:t>  VI – SÍNTESE DO INVENTÁRIO DOS SISTEMAS DE</a:t>
            </a:r>
            <a:br>
              <a:rPr lang="pt-PT" sz="2000" dirty="0" smtClean="0"/>
            </a:br>
            <a:r>
              <a:rPr lang="pt-PT" sz="2000" dirty="0" smtClean="0"/>
              <a:t>         ABASTECIMENTO DE ÁGUA NA PROVÍNCIA</a:t>
            </a:r>
            <a:endParaRPr lang="pt-PT" sz="2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87624" y="1196752"/>
          <a:ext cx="7704856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Sistemas cadastrados na Base de Dados da DPEA Cuanza Norte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59632" y="1772816"/>
          <a:ext cx="763284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872208"/>
                <a:gridCol w="1080120"/>
                <a:gridCol w="1296144"/>
                <a:gridCol w="1800200"/>
                <a:gridCol w="100811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N.º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Município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aseline="0" dirty="0" smtClean="0"/>
                        <a:t>Existentes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Operacionais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N / Operacionais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Em curso</a:t>
                      </a:r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Ambaca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Banga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Bolongongo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Cambambe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Cazengo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Golungo</a:t>
                      </a:r>
                      <a:r>
                        <a:rPr lang="pt-PT" dirty="0" smtClean="0"/>
                        <a:t> Alto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Kikulungo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Lucala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Ngonguembo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Samba </a:t>
                      </a:r>
                      <a:r>
                        <a:rPr lang="pt-PT" dirty="0" err="1" smtClean="0"/>
                        <a:t>Cajú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PT" dirty="0" smtClean="0"/>
                        <a:t>Total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778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PT" sz="2000" dirty="0" smtClean="0"/>
              <a:t>  VII – INDICADORES SOBRE IMPLEMENTAÇÃO DO MOGECA DA</a:t>
            </a:r>
            <a:br>
              <a:rPr lang="pt-PT" sz="2000" dirty="0" smtClean="0"/>
            </a:br>
            <a:r>
              <a:rPr lang="pt-PT" sz="2000" dirty="0" smtClean="0"/>
              <a:t>          BASE DE DADOS DA QUALIDADE DE ÁGUA NA PROVÍNCIA</a:t>
            </a:r>
            <a:endParaRPr lang="pt-PT" sz="2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87624" y="1196752"/>
          <a:ext cx="7704856" cy="130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1305312">
                <a:tc>
                  <a:txBody>
                    <a:bodyPr/>
                    <a:lstStyle/>
                    <a:p>
                      <a:r>
                        <a:rPr kumimoji="0" lang="pt-PT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Modelo de </a:t>
                      </a:r>
                      <a:r>
                        <a:rPr kumimoji="0" lang="pt-PT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facturação</a:t>
                      </a:r>
                      <a:r>
                        <a:rPr kumimoji="0" lang="pt-PT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venda de água nos chafarizes, bombas manuais e instalações de pequenos sistemas de abastecimento de água potável no meio rural e </a:t>
                      </a:r>
                      <a:r>
                        <a:rPr kumimoji="0" lang="pt-PT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peri-urbano</a:t>
                      </a:r>
                      <a:r>
                        <a:rPr kumimoji="0" lang="pt-PT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ainda não está a ser</a:t>
                      </a:r>
                      <a:r>
                        <a:rPr kumimoji="0" lang="pt-PT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implementado na Província do Cuanza Norte devido a problemas de ordem técnica e financeira.</a:t>
                      </a:r>
                      <a:endParaRPr kumimoji="0" lang="pt-PT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052" y="2564904"/>
            <a:ext cx="38404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34606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210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PT" sz="2000" dirty="0" smtClean="0"/>
              <a:t>  VIII – CARACTERIZAÇÃO   ESTATÍSTICA   DOS    RECURSOS</a:t>
            </a:r>
            <a:br>
              <a:rPr lang="pt-PT" sz="2000" dirty="0" smtClean="0"/>
            </a:br>
            <a:r>
              <a:rPr lang="pt-PT" sz="2000" dirty="0" smtClean="0"/>
              <a:t>          HUMANOS AFECTOS AO SERVIÇO DE ABASTECIMENTO</a:t>
            </a:r>
            <a:br>
              <a:rPr lang="pt-PT" sz="2000" dirty="0" smtClean="0"/>
            </a:br>
            <a:r>
              <a:rPr lang="pt-PT" sz="2000" dirty="0" smtClean="0"/>
              <a:t>          DE ÁGUA NA PROVÍNCIA</a:t>
            </a:r>
            <a:endParaRPr lang="pt-PT" sz="2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88024" y="1556792"/>
          <a:ext cx="381642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Técnicos Superiores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Técnicos Médios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Técnicos Básicos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Operários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Marcador de Posição de Conteúdo 10" descr="2 ÁGUAS (10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3717032"/>
            <a:ext cx="3979108" cy="2664296"/>
          </a:xfrm>
        </p:spPr>
      </p:pic>
      <p:pic>
        <p:nvPicPr>
          <p:cNvPr id="12" name="Marcador de Posição de Conteúdo 14" descr="2 ÁGUAS (67)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3717032"/>
            <a:ext cx="3672408" cy="2664296"/>
          </a:xfrm>
          <a:prstGeom prst="rect">
            <a:avLst/>
          </a:prstGeom>
        </p:spPr>
      </p:pic>
      <p:pic>
        <p:nvPicPr>
          <p:cNvPr id="13" name="Marcador de Posição de Conteúdo 11" descr="2 ÁGUAS (69)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5656" y="1556792"/>
            <a:ext cx="289756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368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PT" sz="2400" dirty="0" smtClean="0"/>
              <a:t>CONSTRANGIMENTOS</a:t>
            </a:r>
            <a:endParaRPr lang="pt-PT" sz="2400" dirty="0"/>
          </a:p>
        </p:txBody>
      </p:sp>
      <p:sp>
        <p:nvSpPr>
          <p:cNvPr id="20482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pt-PT" b="1" smtClean="0">
              <a:latin typeface="Arial Black" pitchFamily="34" charset="0"/>
            </a:endParaRPr>
          </a:p>
          <a:p>
            <a:pPr>
              <a:buFont typeface="Wingdings 2" pitchFamily="18" charset="2"/>
              <a:buNone/>
            </a:pPr>
            <a:endParaRPr lang="pt-PT" smtClean="0"/>
          </a:p>
        </p:txBody>
      </p:sp>
      <p:graphicFrame>
        <p:nvGraphicFramePr>
          <p:cNvPr id="6" name="Diagrama 5"/>
          <p:cNvGraphicFramePr/>
          <p:nvPr/>
        </p:nvGraphicFramePr>
        <p:xfrm>
          <a:off x="816911" y="764704"/>
          <a:ext cx="7929915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1547664" y="3789040"/>
            <a:ext cx="7176359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</a:rPr>
              <a:t>Necessidades urgente do aumento do volume de água para a Capital Provincial (Captação no Rio Lucala)</a:t>
            </a:r>
            <a:endParaRPr lang="pt-PT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1547664" y="5877272"/>
            <a:ext cx="7176359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</a:rPr>
              <a:t>Necessidades de formação dos operadores dos sistemas.</a:t>
            </a:r>
            <a:endParaRPr lang="pt-PT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1331640" y="5013176"/>
            <a:ext cx="7392383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</a:rPr>
              <a:t>Falta de orçamento para o Laboratório de análises de água.</a:t>
            </a:r>
            <a:endParaRPr lang="pt-PT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D0666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224" y="3068960"/>
            <a:ext cx="2271437" cy="1872208"/>
          </a:xfrm>
        </p:spPr>
      </p:pic>
      <p:sp>
        <p:nvSpPr>
          <p:cNvPr id="7" name="Título 7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585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Edwardian Script ITC" pitchFamily="66" charset="0"/>
              </a:rPr>
              <a:t>Muito obrigado pela atenção dispensada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348880"/>
            <a:ext cx="5184576" cy="37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3685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PT" sz="2800" dirty="0" smtClean="0"/>
              <a:t>1  - CARACTERIZAÇÃO DA PROVÍNCIA</a:t>
            </a:r>
            <a:endParaRPr lang="pt-PT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1115616" y="785794"/>
            <a:ext cx="7814102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pt-PT" sz="1800" b="1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Área</a:t>
            </a:r>
            <a:r>
              <a:rPr lang="pt-PT" sz="1800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– 24.110</a:t>
            </a:r>
            <a:r>
              <a:rPr lang="pt-PT" sz="1800" dirty="0" smtClean="0">
                <a:solidFill>
                  <a:schemeClr val="tx2"/>
                </a:solidFill>
              </a:rPr>
              <a:t>Km</a:t>
            </a:r>
            <a:r>
              <a:rPr lang="pt-PT" sz="1800" baseline="30000" dirty="0" smtClean="0">
                <a:solidFill>
                  <a:schemeClr val="tx2"/>
                </a:solidFill>
              </a:rPr>
              <a:t>2</a:t>
            </a:r>
            <a:r>
              <a:rPr lang="pt-PT" sz="1800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;                                          </a:t>
            </a:r>
            <a:r>
              <a:rPr lang="pt-PT" sz="1800" b="1" dirty="0" smtClean="0">
                <a:solidFill>
                  <a:schemeClr val="tx2"/>
                </a:solidFill>
              </a:rPr>
              <a:t>10 Municípios</a:t>
            </a:r>
            <a:endParaRPr lang="pt-PT" sz="1800" dirty="0" smtClean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</a:pPr>
            <a:r>
              <a:rPr lang="pt-PT" sz="1800" b="1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População aproximada – </a:t>
            </a:r>
            <a:r>
              <a:rPr lang="pt-PT" sz="1800" dirty="0" smtClean="0">
                <a:solidFill>
                  <a:schemeClr val="tx2"/>
                </a:solidFill>
              </a:rPr>
              <a:t>Os resultados preliminares do Censo 2014, indicam que em 16 de Maio residiam na Província de Cuanza Norte, </a:t>
            </a:r>
            <a:r>
              <a:rPr lang="pt-PT" sz="1800" b="1" dirty="0" smtClean="0">
                <a:solidFill>
                  <a:schemeClr val="tx2"/>
                </a:solidFill>
              </a:rPr>
              <a:t>427.971</a:t>
            </a:r>
            <a:r>
              <a:rPr lang="pt-PT" sz="1800" dirty="0" smtClean="0">
                <a:solidFill>
                  <a:schemeClr val="tx2"/>
                </a:solidFill>
              </a:rPr>
              <a:t> pessoas.</a:t>
            </a:r>
            <a:endParaRPr lang="pt-PT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500166" y="1979252"/>
          <a:ext cx="7429552" cy="428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682"/>
                <a:gridCol w="2376264"/>
                <a:gridCol w="992152"/>
                <a:gridCol w="2357454"/>
              </a:tblGrid>
              <a:tr h="56953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Município</a:t>
                      </a:r>
                      <a:endParaRPr lang="pt-P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Sede Municipal </a:t>
                      </a:r>
                    </a:p>
                    <a:p>
                      <a:pPr algn="ctr"/>
                      <a:r>
                        <a:rPr lang="pt-PT" sz="1600" dirty="0" smtClean="0"/>
                        <a:t>Concentração Populacional ( % )</a:t>
                      </a:r>
                      <a:endParaRPr lang="pt-P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Habitantes Município 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Cazengo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Ndalatando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38,8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165.839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Lucala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Lucala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4,7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20.148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Golungo</a:t>
                      </a:r>
                      <a:r>
                        <a:rPr lang="pt-PT" sz="1600" dirty="0" smtClean="0"/>
                        <a:t> Alto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Golungo</a:t>
                      </a:r>
                      <a:r>
                        <a:rPr lang="pt-PT" sz="1600" baseline="0" dirty="0" smtClean="0"/>
                        <a:t> Alto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6,8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29.259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Cambambe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Dondo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20,8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88.951</a:t>
                      </a:r>
                      <a:endParaRPr lang="pt-PT" sz="1600" dirty="0"/>
                    </a:p>
                  </a:txBody>
                  <a:tcPr/>
                </a:tc>
              </a:tr>
              <a:tr h="424665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Ambaca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Camabatela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14,2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60.835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Kikulungo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Kikulungo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2,4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10.060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Bolongongo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Bolongongo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3,0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12.635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Banga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Banga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2,2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9.493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/>
                        <a:t>Samba </a:t>
                      </a:r>
                      <a:r>
                        <a:rPr lang="pt-PT" sz="1600" dirty="0" err="1" smtClean="0"/>
                        <a:t>Cajú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/>
                        <a:t>Samba </a:t>
                      </a:r>
                      <a:r>
                        <a:rPr lang="pt-PT" sz="1600" dirty="0" err="1" smtClean="0"/>
                        <a:t>Cajú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5,6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23.886</a:t>
                      </a:r>
                      <a:endParaRPr lang="pt-PT" sz="1600" dirty="0"/>
                    </a:p>
                  </a:txBody>
                  <a:tcPr/>
                </a:tc>
              </a:tr>
              <a:tr h="36469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Ngonguembo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err="1" smtClean="0"/>
                        <a:t>Kilombo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 smtClean="0"/>
                        <a:t>dembos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1,6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6.865</a:t>
                      </a:r>
                      <a:endParaRPr lang="pt-P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18072" cy="381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400" dirty="0" smtClean="0"/>
              <a:t>II – BALANÇO: ACÇÕES CONCRETIZADAS 2015/2016</a:t>
            </a:r>
            <a:endParaRPr lang="pt-PT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15616" y="836712"/>
            <a:ext cx="7818072" cy="38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SEDE CAPITAL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187624" y="1412776"/>
          <a:ext cx="7776864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Ndalatando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  <a:defRPr/>
                      </a:pPr>
                      <a:r>
                        <a:rPr lang="pt-PT" dirty="0" smtClean="0"/>
                        <a:t>Expansão da rede de </a:t>
                      </a:r>
                      <a:r>
                        <a:rPr lang="pt-PT" dirty="0" err="1" smtClean="0"/>
                        <a:t>distribuiçao</a:t>
                      </a:r>
                      <a:r>
                        <a:rPr lang="pt-PT" dirty="0" smtClean="0"/>
                        <a:t> de água potável nos bairros periféricos: </a:t>
                      </a:r>
                    </a:p>
                    <a:p>
                      <a:pPr algn="just">
                        <a:buNone/>
                        <a:defRPr/>
                      </a:pPr>
                      <a:r>
                        <a:rPr lang="pt-PT" dirty="0" smtClean="0"/>
                        <a:t>- 54km rede;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pt-PT" dirty="0" smtClean="0"/>
                        <a:t>6.400 ligações domiciliárias.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PT" sz="900" dirty="0" smtClean="0"/>
                    </a:p>
                    <a:p>
                      <a:pPr algn="just"/>
                      <a:r>
                        <a:rPr lang="pt-PT" dirty="0" smtClean="0"/>
                        <a:t>Apresentação e consulta pública procedida pela DNA, da revisão do Plano </a:t>
                      </a:r>
                      <a:r>
                        <a:rPr lang="pt-PT" dirty="0" err="1" smtClean="0"/>
                        <a:t>Director</a:t>
                      </a:r>
                      <a:r>
                        <a:rPr lang="pt-PT" dirty="0" smtClean="0"/>
                        <a:t> e </a:t>
                      </a:r>
                      <a:r>
                        <a:rPr lang="pt-PT" dirty="0" err="1" smtClean="0"/>
                        <a:t>Projectos</a:t>
                      </a:r>
                      <a:r>
                        <a:rPr lang="pt-PT" dirty="0" smtClean="0"/>
                        <a:t> para o reforço do sistema de abastecimento de água a cidade de </a:t>
                      </a:r>
                      <a:r>
                        <a:rPr lang="pt-PT" dirty="0" err="1" smtClean="0"/>
                        <a:t>Ndalatando</a:t>
                      </a:r>
                      <a:r>
                        <a:rPr lang="pt-PT" dirty="0" smtClean="0"/>
                        <a:t> a partir do rio Lucala;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Marcador de Posição de Conteúdo 11" descr="DSC004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7" y="3861048"/>
            <a:ext cx="3850754" cy="2808312"/>
          </a:xfr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36889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440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400" dirty="0" smtClean="0"/>
              <a:t>II – BALANÇO: ACÇÕES CONCRETIZADAS 2015/2016</a:t>
            </a:r>
            <a:endParaRPr lang="pt-PT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87624" y="836712"/>
            <a:ext cx="7746064" cy="44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SEDES MUNICIPAIS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187624" y="1397000"/>
          <a:ext cx="77048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656184"/>
                <a:gridCol w="1800200"/>
                <a:gridCol w="2304256"/>
                <a:gridCol w="144016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 smtClean="0"/>
                        <a:t>Municípios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Local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Tipo de sistema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N.º </a:t>
                      </a:r>
                      <a:r>
                        <a:rPr lang="pt-PT" dirty="0" err="1" smtClean="0"/>
                        <a:t>Benef</a:t>
                      </a:r>
                      <a:r>
                        <a:rPr lang="pt-PT" dirty="0" smtClean="0"/>
                        <a:t>.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pt-PT" sz="1200" dirty="0" smtClean="0"/>
                    </a:p>
                    <a:p>
                      <a:r>
                        <a:rPr lang="pt-PT" dirty="0" err="1" smtClean="0"/>
                        <a:t>Bolongongo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Bolongongo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7"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Sistema</a:t>
                      </a:r>
                    </a:p>
                    <a:p>
                      <a:pPr algn="ctr"/>
                      <a:r>
                        <a:rPr lang="pt-PT" dirty="0" smtClean="0"/>
                        <a:t>Completo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6.824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 smtClean="0"/>
                        <a:t>Kikiemba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3.127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Golungo</a:t>
                      </a:r>
                      <a:r>
                        <a:rPr lang="pt-PT" dirty="0" smtClean="0"/>
                        <a:t> Alto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Cerca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675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dirty="0" smtClean="0"/>
                        <a:t>Cambambe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 smtClean="0"/>
                        <a:t>Zenza</a:t>
                      </a:r>
                      <a:r>
                        <a:rPr lang="pt-PT" dirty="0" smtClean="0"/>
                        <a:t> do </a:t>
                      </a:r>
                      <a:r>
                        <a:rPr lang="pt-PT" dirty="0" err="1" smtClean="0"/>
                        <a:t>Itombe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2.500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Dange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ya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Menha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3.000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Samba </a:t>
                      </a:r>
                      <a:r>
                        <a:rPr lang="pt-PT" dirty="0" err="1" smtClean="0"/>
                        <a:t>Cajú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Samba Lucala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812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pt-PT" dirty="0" smtClean="0"/>
                    </a:p>
                    <a:p>
                      <a:r>
                        <a:rPr lang="pt-PT" dirty="0" err="1" smtClean="0"/>
                        <a:t>Ngonguembo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Camame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611</a:t>
                      </a:r>
                      <a:endParaRPr lang="pt-PT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Caunga</a:t>
                      </a:r>
                      <a:r>
                        <a:rPr lang="pt-PT" dirty="0" smtClean="0"/>
                        <a:t> (furo)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pPr algn="ctr"/>
                      <a:r>
                        <a:rPr lang="pt-PT" dirty="0" smtClean="0"/>
                        <a:t>Furo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360</a:t>
                      </a:r>
                      <a:endParaRPr lang="pt-PT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Kibila</a:t>
                      </a:r>
                      <a:r>
                        <a:rPr lang="pt-PT" dirty="0" smtClean="0"/>
                        <a:t> (furo)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266</a:t>
                      </a:r>
                      <a:endParaRPr lang="pt-PT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259632" y="5229200"/>
          <a:ext cx="7632848" cy="822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2848"/>
              </a:tblGrid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 smtClean="0">
                          <a:solidFill>
                            <a:schemeClr val="tx1"/>
                          </a:solidFill>
                        </a:rPr>
                        <a:t>Características</a:t>
                      </a:r>
                      <a:r>
                        <a:rPr lang="pt-PT" sz="1600" b="1" baseline="0" dirty="0" smtClean="0">
                          <a:solidFill>
                            <a:schemeClr val="tx1"/>
                          </a:solidFill>
                        </a:rPr>
                        <a:t> dos Sistemas: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pt-PT" sz="1600" b="0" baseline="0" dirty="0" smtClean="0">
                          <a:solidFill>
                            <a:schemeClr val="tx1"/>
                          </a:solidFill>
                        </a:rPr>
                        <a:t> Captação;   Estação de Tratamento;   Adutora;   Estações Elevatórias; Reservatórios;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pt-PT" sz="1600" b="0" baseline="0" dirty="0" smtClean="0">
                          <a:solidFill>
                            <a:schemeClr val="tx1"/>
                          </a:solidFill>
                        </a:rPr>
                        <a:t> Rede de Distribuição; Ligações Domiciliárias; Chafarizes. 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259632" y="6237312"/>
          <a:ext cx="7632848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284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Nota</a:t>
                      </a:r>
                      <a:r>
                        <a:rPr lang="pt-PT" sz="1600" b="1" dirty="0" smtClean="0">
                          <a:solidFill>
                            <a:schemeClr val="tx1"/>
                          </a:solidFill>
                        </a:rPr>
                        <a:t>.: </a:t>
                      </a:r>
                      <a:r>
                        <a:rPr lang="pt-PT" sz="1400" b="0" dirty="0" smtClean="0">
                          <a:solidFill>
                            <a:schemeClr val="tx1"/>
                          </a:solidFill>
                        </a:rPr>
                        <a:t>Início das obras de abastecimento de água em Cambambe (Cidade do Dondo)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440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000" dirty="0" smtClean="0"/>
              <a:t>III – INDICADORES DE OPERACIONALIDADE DOS SISTEMAS</a:t>
            </a:r>
            <a:endParaRPr lang="pt-PT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87624" y="836712"/>
            <a:ext cx="7746064" cy="44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CIDADE CAPITAL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259632" y="1410376"/>
          <a:ext cx="7632848" cy="479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1080120"/>
                <a:gridCol w="648072"/>
              </a:tblGrid>
              <a:tr h="364561">
                <a:tc gridSpan="3"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TABELA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 - I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Parâmetro</a:t>
                      </a:r>
                      <a:r>
                        <a:rPr lang="pt-PT" baseline="0" dirty="0" smtClean="0"/>
                        <a:t> Indicador</a:t>
                      </a:r>
                      <a:endParaRPr lang="pt-PT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Indic</a:t>
                      </a:r>
                      <a:r>
                        <a:rPr lang="pt-PT" dirty="0" smtClean="0"/>
                        <a:t>.</a:t>
                      </a:r>
                      <a:endParaRPr lang="pt-PT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Obs.</a:t>
                      </a:r>
                      <a:endParaRPr lang="pt-PT" sz="16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Estimativa da População a servir (Pessoas)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142.000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Estimativa da Capacidade de Produção Nominal (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/dia)</a:t>
                      </a:r>
                      <a:endParaRPr kumimoji="0"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96</a:t>
                      </a:r>
                      <a:r>
                        <a:rPr lang="pt-PT" baseline="0" dirty="0" smtClean="0"/>
                        <a:t> (l</a:t>
                      </a:r>
                      <a:r>
                        <a:rPr lang="pt-PT" dirty="0" smtClean="0"/>
                        <a:t>/s)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Tempo Nominal de Funcionamento (</a:t>
                      </a:r>
                      <a:r>
                        <a:rPr lang="pt-PT" dirty="0" err="1" smtClean="0"/>
                        <a:t>Hrs</a:t>
                      </a:r>
                      <a:r>
                        <a:rPr lang="pt-PT" dirty="0" smtClean="0"/>
                        <a:t>/dia)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20H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Cap. de Produção Nominal do Sistema Principal (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/dia)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2.600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Cap. </a:t>
                      </a:r>
                      <a:r>
                        <a:rPr lang="pt-PT" dirty="0" err="1" smtClean="0"/>
                        <a:t>Prod</a:t>
                      </a:r>
                      <a:r>
                        <a:rPr lang="pt-PT" dirty="0" smtClean="0"/>
                        <a:t>. Nom. de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dirty="0" smtClean="0"/>
                        <a:t>Sistemas Complementares (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/dia)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365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Estimativa de Capacidade de Produção </a:t>
                      </a:r>
                      <a:r>
                        <a:rPr lang="pt-PT" dirty="0" err="1" smtClean="0"/>
                        <a:t>Efectiva</a:t>
                      </a:r>
                      <a:r>
                        <a:rPr lang="pt-PT" dirty="0" smtClean="0"/>
                        <a:t> (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/dia)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2.960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Condições de</a:t>
                      </a:r>
                      <a:r>
                        <a:rPr lang="pt-PT" baseline="0" dirty="0" smtClean="0"/>
                        <a:t> Operacionalidade do Sistema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Regular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Capacidade de Armazenamento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5.000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pt-PT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Dimensões da Rede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54km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Estimativa da População com Rede Domiciliária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>
                  <a:txBody>
                    <a:bodyPr/>
                    <a:lstStyle/>
                    <a:p>
                      <a:r>
                        <a:rPr lang="pt-PT" dirty="0" smtClean="0"/>
                        <a:t>Estimativa de Perdas Volumétricas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440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000" dirty="0" smtClean="0"/>
              <a:t>III – INDICADORES DE OPERACIONALIDADE DOS SISTEMAS</a:t>
            </a:r>
            <a:endParaRPr lang="pt-PT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87624" y="836712"/>
            <a:ext cx="7746064" cy="44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CIDADE CAPITAL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259632" y="1410376"/>
          <a:ext cx="7632848" cy="497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118"/>
                <a:gridCol w="4211538"/>
                <a:gridCol w="1080120"/>
                <a:gridCol w="648072"/>
              </a:tblGrid>
              <a:tr h="364561">
                <a:tc gridSpan="4"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TABELA - I1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Parâmetro</a:t>
                      </a:r>
                      <a:r>
                        <a:rPr lang="pt-PT" baseline="0" dirty="0" smtClean="0"/>
                        <a:t> Indicador</a:t>
                      </a:r>
                      <a:endParaRPr lang="pt-PT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Indic</a:t>
                      </a:r>
                      <a:r>
                        <a:rPr lang="pt-PT" dirty="0" smtClean="0"/>
                        <a:t>.</a:t>
                      </a:r>
                      <a:endParaRPr lang="pt-PT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Obs.</a:t>
                      </a:r>
                      <a:endParaRPr lang="pt-PT" sz="16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624">
                <a:tc rowSpan="4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Abastecimento em Zona Urbana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Zona regularmente abastecida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75%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Zona com</a:t>
                      </a:r>
                      <a:r>
                        <a:rPr kumimoji="0"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abastecimento irregular</a:t>
                      </a:r>
                      <a:endParaRPr kumimoji="0"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Zona com abastecimento precário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2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Zona não abastecida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624">
                <a:tc rowSpan="4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Abastecimento em Zona Periurbana</a:t>
                      </a:r>
                    </a:p>
                    <a:p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Zona regularmente abastecida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Zona com</a:t>
                      </a:r>
                      <a:r>
                        <a:rPr kumimoji="0"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abastecimento irregular</a:t>
                      </a:r>
                      <a:endParaRPr kumimoji="0"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10%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Zona com abastecimento precário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Zona não abastecida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40%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gridSpan="2">
                  <a:txBody>
                    <a:bodyPr/>
                    <a:lstStyle/>
                    <a:p>
                      <a:r>
                        <a:rPr lang="pt-PT" dirty="0" smtClean="0"/>
                        <a:t>Capacidade Técnica de Operação do Sistema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Boa</a:t>
                      </a:r>
                      <a:r>
                        <a:rPr lang="pt-PT" baseline="0" dirty="0" smtClean="0"/>
                        <a:t>-</a:t>
                      </a:r>
                      <a:r>
                        <a:rPr lang="pt-PT" dirty="0" smtClean="0"/>
                        <a:t>85%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Capacidade </a:t>
                      </a:r>
                    </a:p>
                    <a:p>
                      <a:pPr algn="ctr"/>
                      <a:r>
                        <a:rPr lang="pt-PT" dirty="0" smtClean="0"/>
                        <a:t>de Reparação </a:t>
                      </a:r>
                    </a:p>
                    <a:p>
                      <a:pPr algn="ctr"/>
                      <a:r>
                        <a:rPr lang="pt-PT" dirty="0" smtClean="0"/>
                        <a:t>de Avarias</a:t>
                      </a:r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Técnica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endParaRPr lang="pt-PT" dirty="0" smtClean="0"/>
                    </a:p>
                    <a:p>
                      <a:r>
                        <a:rPr lang="pt-PT" dirty="0" smtClean="0"/>
                        <a:t>Regular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62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Financeira</a:t>
                      </a:r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440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000" dirty="0" smtClean="0"/>
              <a:t>III – INDICADORES DE OPERACIONALIDADE DOS SISTEMAS</a:t>
            </a:r>
            <a:endParaRPr lang="pt-PT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87624" y="836712"/>
            <a:ext cx="7746064" cy="44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CIDADE CAPITAL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Marcador de Posição de Conteúdo 11" descr="DSC004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5" y="1484784"/>
            <a:ext cx="3312368" cy="2484276"/>
          </a:xfrm>
        </p:spPr>
      </p:pic>
      <p:pic>
        <p:nvPicPr>
          <p:cNvPr id="9" name="Marcador de Posição de Conteúdo 12" descr="DSC0042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19" y="1484784"/>
            <a:ext cx="3240359" cy="2430270"/>
          </a:xfrm>
        </p:spPr>
      </p:pic>
      <p:pic>
        <p:nvPicPr>
          <p:cNvPr id="11" name="Marcador de Posição de Conteúdo 5" descr="DSC004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27784" y="4005064"/>
            <a:ext cx="4392488" cy="2594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440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PT" sz="2000" dirty="0" smtClean="0"/>
              <a:t>IV – BALANÇO DA IMPLEMENTAÇÃO DO PAT - 2015</a:t>
            </a:r>
            <a:endParaRPr lang="pt-PT" sz="2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87624" y="908720"/>
          <a:ext cx="77768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288032">
                <a:tc>
                  <a:txBody>
                    <a:bodyPr/>
                    <a:lstStyle/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Durante a implementação do PAT, foram executados três</a:t>
                      </a:r>
                      <a:r>
                        <a:rPr lang="pt-PT" b="0" baseline="0" dirty="0" smtClean="0">
                          <a:solidFill>
                            <a:schemeClr val="tx1"/>
                          </a:solidFill>
                        </a:rPr>
                        <a:t> Pequenos Sistemas de Abastecimento de Água.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259632" y="1772816"/>
          <a:ext cx="77048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48372"/>
                <a:gridCol w="1926214"/>
                <a:gridCol w="192621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Municípios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Local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N.º </a:t>
                      </a:r>
                      <a:r>
                        <a:rPr lang="pt-PT" dirty="0" err="1" smtClean="0"/>
                        <a:t>Benef</a:t>
                      </a:r>
                      <a:r>
                        <a:rPr lang="pt-PT" dirty="0" smtClean="0"/>
                        <a:t>.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Cazengo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Queta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362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Lucala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Peso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245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Samba </a:t>
                      </a:r>
                      <a:r>
                        <a:rPr lang="pt-PT" dirty="0" err="1" smtClean="0"/>
                        <a:t>Cajú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Golome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3.620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78430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778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PT" sz="2000" dirty="0" smtClean="0"/>
              <a:t>  V – SÍNTESE  DA  CONDIÇÃO  DE  OPERACIONALIDADE DOS</a:t>
            </a:r>
            <a:br>
              <a:rPr lang="pt-PT" sz="2000" dirty="0" smtClean="0"/>
            </a:br>
            <a:r>
              <a:rPr lang="pt-PT" sz="2000" dirty="0" smtClean="0"/>
              <a:t>        SISTEMAS DE ABASTECIMENTO DE ÁGUA NA PROVÍNCIA</a:t>
            </a:r>
            <a:endParaRPr lang="pt-PT" sz="2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81100" y="4743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87624" y="1268760"/>
          <a:ext cx="770485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1296144">
                <a:tc>
                  <a:txBody>
                    <a:bodyPr/>
                    <a:lstStyle/>
                    <a:p>
                      <a:pPr algn="just"/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Com a descentralização das verbas para os Municípios,  as condições de Operação dos Sistemas de Abastecimento de Água, são proporcionadas pelas Administrações Municipais, com o apoio técnico da DPEA, quando solicitada. 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777" y="2780928"/>
            <a:ext cx="37427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3600400" cy="29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818</Words>
  <Application>Microsoft Office PowerPoint</Application>
  <PresentationFormat>Apresentação no Ecrã (4:3)</PresentationFormat>
  <Paragraphs>292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Solstício</vt:lpstr>
      <vt:lpstr>    República de Angola Governo Provincial do Cuanza Norte Direcção Provincial de Energia e Águas </vt:lpstr>
      <vt:lpstr>1  - CARACTERIZAÇÃO DA PROVÍNCIA</vt:lpstr>
      <vt:lpstr>II – BALANÇO: ACÇÕES CONCRETIZADAS 2015/2016</vt:lpstr>
      <vt:lpstr>II – BALANÇO: ACÇÕES CONCRETIZADAS 2015/2016</vt:lpstr>
      <vt:lpstr>III – INDICADORES DE OPERACIONALIDADE DOS SISTEMAS</vt:lpstr>
      <vt:lpstr>III – INDICADORES DE OPERACIONALIDADE DOS SISTEMAS</vt:lpstr>
      <vt:lpstr>III – INDICADORES DE OPERACIONALIDADE DOS SISTEMAS</vt:lpstr>
      <vt:lpstr>IV – BALANÇO DA IMPLEMENTAÇÃO DO PAT - 2015</vt:lpstr>
      <vt:lpstr>  V – SÍNTESE  DA  CONDIÇÃO  DE  OPERACIONALIDADE DOS         SISTEMAS DE ABASTECIMENTO DE ÁGUA NA PROVÍNCIA</vt:lpstr>
      <vt:lpstr>  VI – SÍNTESE DO INVENTÁRIO DOS SISTEMAS DE          ABASTECIMENTO DE ÁGUA NA PROVÍNCIA</vt:lpstr>
      <vt:lpstr>  VII – INDICADORES SOBRE IMPLEMENTAÇÃO DO MOGECA DA           BASE DE DADOS DA QUALIDADE DE ÁGUA NA PROVÍNCIA</vt:lpstr>
      <vt:lpstr>  VIII – CARACTERIZAÇÃO   ESTATÍSTICA   DOS    RECURSOS           HUMANOS AFECTOS AO SERVIÇO DE ABASTECIMENTO           DE ÁGUA NA PROVÍNCIA</vt:lpstr>
      <vt:lpstr>CONSTRANGIMENTOS</vt:lpstr>
      <vt:lpstr>Muito obrigado pela atenção dispensada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Angola Governo Provincial do Kwanza Norte Direcção Provincial de Energia e Águas</dc:title>
  <dc:creator>USER</dc:creator>
  <cp:lastModifiedBy>Sandra Cristovão</cp:lastModifiedBy>
  <cp:revision>49</cp:revision>
  <dcterms:created xsi:type="dcterms:W3CDTF">2015-07-16T09:45:28Z</dcterms:created>
  <dcterms:modified xsi:type="dcterms:W3CDTF">2015-07-29T16:16:11Z</dcterms:modified>
</cp:coreProperties>
</file>