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vis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visita da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1623" y="1270535"/>
            <a:ext cx="7766936" cy="935418"/>
          </a:xfrm>
        </p:spPr>
        <p:txBody>
          <a:bodyPr/>
          <a:lstStyle/>
          <a:p>
            <a:pPr algn="ctr"/>
            <a:r>
              <a:rPr lang="pt-BR" sz="1400" b="1" dirty="0"/>
              <a:t>REPÚBLICA DE ANGOLA</a:t>
            </a:r>
          </a:p>
          <a:p>
            <a:pPr algn="ctr"/>
            <a:r>
              <a:rPr lang="pt-BR" sz="1400" b="1" dirty="0"/>
              <a:t>GOVERNO PROVINCIAL DO NAMIBE</a:t>
            </a:r>
          </a:p>
          <a:p>
            <a:pPr algn="ctr"/>
            <a:r>
              <a:rPr lang="pt-BR" sz="1600" dirty="0"/>
              <a:t>DIRECÇÃO PROVINCIAL DE ENERGIA E AGUAS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1623" y="2500264"/>
            <a:ext cx="9826680" cy="3684460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 Província do NAMIBE  situada no sudoeste de Angola faz fronteira com as Províncias da </a:t>
            </a:r>
            <a:r>
              <a:rPr lang="pt-BR" sz="2000" dirty="0" err="1"/>
              <a:t>Huíla</a:t>
            </a:r>
            <a:r>
              <a:rPr lang="pt-BR" sz="2000" dirty="0"/>
              <a:t>, Benguela, Cunene e com a República da Namíbia, seguem-se os Municípios do </a:t>
            </a:r>
            <a:r>
              <a:rPr lang="pt-BR" sz="2000" dirty="0" err="1"/>
              <a:t>Tômbwa</a:t>
            </a:r>
            <a:r>
              <a:rPr lang="pt-BR" sz="2000" dirty="0"/>
              <a:t>, Virei, </a:t>
            </a:r>
            <a:r>
              <a:rPr lang="pt-BR" sz="2000" dirty="0" err="1"/>
              <a:t>Bibala</a:t>
            </a:r>
            <a:r>
              <a:rPr lang="pt-BR" sz="2000" dirty="0"/>
              <a:t> e </a:t>
            </a:r>
            <a:r>
              <a:rPr lang="pt-BR" sz="2000" dirty="0" err="1"/>
              <a:t>Camucuio</a:t>
            </a:r>
            <a:r>
              <a:rPr lang="pt-BR" sz="2000" dirty="0"/>
              <a:t>.</a:t>
            </a:r>
          </a:p>
          <a:p>
            <a:pPr algn="just"/>
            <a:r>
              <a:rPr lang="pt-BR" sz="2000" dirty="0"/>
              <a:t>A área total é de 56.389km², com uma população de 472.000 habitantes.</a:t>
            </a:r>
          </a:p>
          <a:p>
            <a:pPr algn="just"/>
            <a:r>
              <a:rPr lang="pt-BR" sz="2000" dirty="0"/>
              <a:t>A Cidade Capital com o mesmo nome possui actualmente 282.000 habitantes.</a:t>
            </a:r>
          </a:p>
          <a:p>
            <a:pPr algn="just"/>
            <a:r>
              <a:rPr lang="pt-BR" sz="2000" dirty="0"/>
              <a:t>Conforme a actual divisão administrativa o Município do </a:t>
            </a:r>
            <a:r>
              <a:rPr lang="pt-BR" sz="2000" dirty="0" err="1"/>
              <a:t>Tômbwa</a:t>
            </a:r>
            <a:r>
              <a:rPr lang="pt-BR" sz="2000" dirty="0"/>
              <a:t> possui 54.000 habitantes, o Município do Virei possui 30.000 habitantes, Município da </a:t>
            </a:r>
            <a:r>
              <a:rPr lang="pt-BR" sz="2000" dirty="0" err="1"/>
              <a:t>Bibala</a:t>
            </a:r>
            <a:r>
              <a:rPr lang="pt-BR" sz="2000" dirty="0"/>
              <a:t> 55.000n habitantes e o Município do </a:t>
            </a:r>
            <a:r>
              <a:rPr lang="pt-BR" sz="2000" dirty="0" err="1"/>
              <a:t>Camucuio</a:t>
            </a:r>
            <a:r>
              <a:rPr lang="pt-BR" sz="2000" dirty="0"/>
              <a:t> 49.000 habitantes.</a:t>
            </a:r>
          </a:p>
          <a:p>
            <a:pPr algn="just"/>
            <a:endParaRPr lang="pt-BR" sz="2000" dirty="0"/>
          </a:p>
        </p:txBody>
      </p:sp>
      <p:pic>
        <p:nvPicPr>
          <p:cNvPr id="4" name="Imagem 3" descr="Insígnia da República Angola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4824937" y="143079"/>
            <a:ext cx="866471" cy="83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1033051" y="878938"/>
            <a:ext cx="9881997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INDICAÇÕES SOBRE IMPLEMENTAÇÃO DO MOGECA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Os sistemas de abastecimento de Água dos Bairros Aida, 4 de Março e yá-yá, no Município Sede do Namibe são geridos por dois responsáveis da comunidade. Os custos com os serviços de manutenção e conservação são supridos  com a participação da comunidade numa conta Bancária no BPC Supervisionada pela D.P.E.A.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Nos Municípios do Virei Bibala e Camucuio, a gestão dos </a:t>
            </a: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PSA e P.A</a:t>
            </a: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são feitas pelas Administrações Municipais através das repartições Municipais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No Município do Tômbwa a gestão de água e efeita pela </a:t>
            </a: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EMAST,</a:t>
            </a: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com apoio da Administração Municipal.</a:t>
            </a:r>
            <a:endParaRPr lang="pt-BR" sz="24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1027008" y="1268489"/>
            <a:ext cx="10552183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CARACTERIZAÇÃO ESTATÍSTICA DOS RECURSOS HUMANOS AFECTOS AO SERVIÇO DE ABASTECIMENTO DE ÁGUA NA PROVÍNCIA.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Os posto de trabalho por actividade dos trabalhadores da D.P.E.A resulta da necessidade de controlar e garantir funcional os serviços de abastecimento de água e Energia Elétrica, e apoiar neste âmbito as administrações Municipais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Estes postos de trabalho comportam 62 funcionários conforme o Anexo I: Quadro Pessoal a que se refere o artigo 23º Quadro de Pessoal.</a:t>
            </a:r>
            <a:endParaRPr lang="pt-BR" sz="24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551869" y="1542697"/>
            <a:ext cx="10233239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PRINCIPAIS CONSTRANGIMENTOS E ORÇAMENTO PROVINCIAL 2016 E ACTIVIDADES FUNDAMENTAIS EM PERSPECTIVA. 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 orçamento destinado para rubrica despesa de apoio ao Desenvolvimento não foi efectivado.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Conforme as actividades fundamentais, continuam em perspectiva e o desenvolvimento de algumas acções embora reduzida em beneficio das populações Municipais.</a:t>
            </a:r>
            <a:endParaRPr lang="pt-BR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25352"/>
              </p:ext>
            </p:extLst>
          </p:nvPr>
        </p:nvGraphicFramePr>
        <p:xfrm>
          <a:off x="1751131" y="-82296"/>
          <a:ext cx="6082913" cy="6940296"/>
        </p:xfrm>
        <a:graphic>
          <a:graphicData uri="http://schemas.openxmlformats.org/drawingml/2006/table">
            <a:tbl>
              <a:tblPr firstRow="1" firstCol="1" bandRow="1"/>
              <a:tblGrid>
                <a:gridCol w="1651287"/>
                <a:gridCol w="2259334"/>
                <a:gridCol w="608046"/>
                <a:gridCol w="782123"/>
                <a:gridCol w="782123"/>
              </a:tblGrid>
              <a:tr h="67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GRUPO DE PESSOAL 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CARREIRA/CATEGORIA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Lugares Criados 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Lugares Ocupados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Lugares a Preencher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DIRECÇÃO E CHEFIA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Director Provincial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Chefe de Departa/Provincial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Chefe de Secção Provincial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SUPERIORES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Primeiro Assessor 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Assessor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Superior Principal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Superior de 1ª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Superior de 2ª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Especialista de 2ª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de 1ª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de 2ª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de 3ª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TÉCNICOS MÉDIOS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Princip/de 1ª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Princip/de 2ª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Princip/de 3ª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de 1ª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de 2ª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Técnico Médio de 3ª Classe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5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12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8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ADMINISTRATIVO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Oficial Administrativo Principal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Primeiro Oficial Administrativo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106" marR="5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2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11956"/>
              </p:ext>
            </p:extLst>
          </p:nvPr>
        </p:nvGraphicFramePr>
        <p:xfrm>
          <a:off x="1432549" y="941226"/>
          <a:ext cx="8748973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2375023"/>
                <a:gridCol w="3249569"/>
                <a:gridCol w="874545"/>
                <a:gridCol w="1124918"/>
                <a:gridCol w="1124918"/>
              </a:tblGrid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Segundo Oficial Administrativo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Terceiro Oficial Administrativo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Aspirante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Escrituraria Dactilografo 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AUXILIARES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Motorista Ligeiro Principal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Motorista Principal 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Auxiliar de Limpeza Principal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Auxiliar Administrativo Principal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ENCARREGADOS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Encarregado Qualificados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9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Encarregado não Qualificados</a:t>
                      </a:r>
                      <a:endParaRPr lang="pt-BR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26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15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OPERÁRIOS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Operários Qualificados de </a:t>
                      </a:r>
                      <a:r>
                        <a:rPr lang="pt-BR" sz="1400" dirty="0" smtClean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u </a:t>
                      </a:r>
                      <a:r>
                        <a:rPr lang="pt-BR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Classe</a:t>
                      </a:r>
                      <a:endParaRPr lang="pt-BR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9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Operários Qualificados de 2ª Classe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Operário não Qualificado de 1ª Classe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Operário não Qualificado de 2ª Classe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SUB-TOTAL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28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27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TOTAL GERAL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111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62</a:t>
                      </a:r>
                      <a:endParaRPr lang="pt-BR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50</a:t>
                      </a:r>
                      <a:endParaRPr lang="pt-BR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85522" y="2814984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charset="0"/>
                <a:cs typeface="Times New Roman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1" y="1472664"/>
            <a:ext cx="7337392" cy="53853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8601" y="389822"/>
            <a:ext cx="73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TANQUE EM REABILITAÇÃO COM CAPACIDADE DE </a:t>
            </a:r>
            <a:r>
              <a:rPr lang="pt-BR" dirty="0" smtClean="0"/>
              <a:t>ARMAZENAMENTO DE 1000 metros cúbicos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15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6469" y="3839278"/>
            <a:ext cx="410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MUITO OBRIGADO!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895150" y="534202"/>
            <a:ext cx="10395284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2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NAMIBE - SEDE</a:t>
            </a:r>
            <a:endParaRPr lang="pt-BR" sz="22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2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 Produção actual de água bruta utilizada para o abastecimento à população citadina é de 17.232m³/dia, água subtraída das captações do Benfica, Boa-Vista Bairro 4 de Março, ainda em condições normais de abastecimento, é possível atender, aproximidamente 30% das áreas a seguir: o casco Urbano, o Bairro Mandume, Bairro Cassanje, Bairro das 60 Casas, Bairro das 150 Casas, Bairro Popular, Bairro Espírito Santo, Bairro Torre Do Tombo, Bairro dos Eucaliptos, Bairro da Juventude e o Bairro 4 de Março I.</a:t>
            </a:r>
            <a:endParaRPr lang="pt-BR" sz="22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2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Devido a expansão demográfica, o surgimento de mais aglomerados populacionais na periferia Urbana todavia não é possível reduzir a carência de Água e com o desenvolvimento actual do projecto de Águas e Saneamento do Namibe espera-se atingir o suprimento uma maioria  significativa da população.</a:t>
            </a:r>
            <a:endParaRPr lang="pt-BR" sz="22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2005951" y="812695"/>
            <a:ext cx="8418209" cy="519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MUNICÍPIO DO VIREI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 nível de acesso a água é de 20%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MUNICÍPIO DO TÔMBWA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 nível de acesso à água é de 40%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MUNICÍPIO DA BIBALA 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 nível de acesso a água e de 15</a:t>
            </a: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%</a:t>
            </a:r>
          </a:p>
          <a:p>
            <a:r>
              <a:rPr lang="pt-BR" sz="2800" b="1" dirty="0"/>
              <a:t>MUNICÍPIO DO </a:t>
            </a:r>
            <a:r>
              <a:rPr lang="pt-BR" sz="2800" b="1" dirty="0" err="1"/>
              <a:t>CAMUCUIO</a:t>
            </a:r>
            <a:endParaRPr lang="pt-BR" sz="2800" dirty="0"/>
          </a:p>
          <a:p>
            <a:r>
              <a:rPr lang="pt-BR" sz="2800" dirty="0"/>
              <a:t>O nível de acesso a água é de 10%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endParaRPr lang="pt-BR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1157756" y="416019"/>
            <a:ext cx="9454097" cy="566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BREVE BALANÇO DAS PRINCIPAIS ACÇÕES CONCRETIZADAS EM 2015-2016.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As obras de reabilitação expansão e reforço de Água à Cidade do Namibe estão em curso com as realizações seguintes: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Reabilitação dos Tanques de Armazenamento e Distribuição de Água.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Saco-Mar Tanque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com Capacidade de 1000m³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Forte Santa Rita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Tanque com Capacidade de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25om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³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Aeroporto Antigo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Tanque com Capacidade de 1000m³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Sady-Mingas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Tanque com Capacidade de 2 x 1000m³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Bairro </a:t>
            </a:r>
            <a:r>
              <a:rPr lang="pt-BR" sz="2400" b="1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Valódia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Tanque com Capacidade de 750m³ 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1310492" y="418079"/>
            <a:ext cx="9489054" cy="527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Bairro Cambongue</a:t>
            </a: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Tanque com Capacidade de 150m³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Bairro da juventude</a:t>
            </a: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com capacidade de 250m³ de armazenamento de água.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Instalação de rede de Abastecimento de Água em curso na Cidade.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Para o desenvolvimento do projecto do sistema de águas residuais encontra-se um  estudo em fase de prospeção.</a:t>
            </a:r>
            <a:endParaRPr lang="pt-BR" sz="24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Através do Governo Provincial desenvolve-se a expansão da adução, Distribuição e Armazenamento de água para abastecimento as Instalações do Aeroporto para diminuir as insuficiências de água nos Bairros Boa-Esperança, Bairro 5 de Abril e o Bairro Valódia. Esta acção está em fase de ensaios e acabamentos.</a:t>
            </a:r>
            <a:endParaRPr lang="pt-BR" sz="24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1091502" y="717619"/>
            <a:ext cx="10184494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b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INDICADORES DE OPERACIONALIDADE DO SISTEMA DE ABASTECIMENTO DE ÁGUA DA CIDADE CAPITAL. </a:t>
            </a:r>
            <a:endParaRPr lang="pt-BR" sz="28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Asseguramento do funcionamento dos sistemas de abastecimento, conservação das Infra-estruturas necessárias visando garantir a continuidade dos serviços de abastecimento de água.</a:t>
            </a:r>
            <a:endParaRPr lang="pt-BR" sz="280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Constatação das ocorrências sucessivas de rupturas resultado da caducidade do material empregue na rede actual de abastecimento de água para reparações evitando-se interrupções significativas.</a:t>
            </a:r>
            <a:endParaRPr lang="pt-BR" sz="28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854392" y="1053966"/>
            <a:ext cx="10898054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BALANÇO DE IMPLEMENTAÇÃO DO PAT 2015-216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Os Trabalhos inseridos no Programa Água Para Todos têm servido melhor o abastecimento de água rural, nas pequenas localidades, nos pequenos aglomerados populacionais, gados e a agricultura. Dentre as responsabilidades das Administrações Provinciais, à prior, são desenvolvidos os </a:t>
            </a: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i </a:t>
            </a: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de abastecimento após a Identificação das necessidades de água das povoações garantindo o abastecimento as Infra-estruturas Sociais, Escolas Postos de Saúde e Residências.</a:t>
            </a:r>
            <a:endParaRPr lang="pt-BR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692370" y="288758"/>
            <a:ext cx="10150488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SÍNTESE DA CONDIÇÃO DE OPERAÇÃO DOS SISTEMAS DE ABASTECIMENTO DE ÁGUA NA PROVÍNCIA.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Para melhoria dos serviços de abastecimento aos Pequenos e médios aglomerados Populacionais torna-se fundamental garantir os sistemas funcionais.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Para a operacionalidade regular dos sistemas tem-se registado avanços nas acções de reparação e funcionamento dos </a:t>
            </a:r>
            <a:r>
              <a:rPr lang="pt-BR" sz="24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PA e PSA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graças ao empenho de técnicos à serviço das Administrações Municipais, (Repartição Municipal).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As Sedes Municipais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Tômbwa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, Virei,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Bibala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Camucuio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e Namibe mantêm-se com os sistemas funcionais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destancando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- se um aumento de obras nesse âmbito visando o abastecimento as novas habitações construídas e outras utilizações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.</a:t>
            </a:r>
            <a:endParaRPr lang="pt-BR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s 1"/>
          <p:cNvSpPr txBox="1"/>
          <p:nvPr/>
        </p:nvSpPr>
        <p:spPr>
          <a:xfrm>
            <a:off x="246737" y="1825448"/>
            <a:ext cx="11072573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Do mesmo modo estas actividades ocorrem com a mesma intensidade na Sedes Comunais e Povoações.</a:t>
            </a:r>
            <a:endParaRPr lang="pt-BR" sz="28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9075" algn="l"/>
                <a:tab pos="3362325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Essas acções estendem-se com o desenvolvimento do sistema de abastecimento de Água no Município do Virei.</a:t>
            </a:r>
            <a:endParaRPr lang="pt-BR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HDFacetV1</Template>
  <TotalTime>45</TotalTime>
  <Application>Microsoft Macintosh PowerPoint</Application>
  <PresentationFormat>Widescreen</PresentationFormat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Calibri</vt:lpstr>
      <vt:lpstr>ＭＳ 明朝</vt:lpstr>
      <vt:lpstr>Times New Roman</vt:lpstr>
      <vt:lpstr>Trebuchet MS</vt:lpstr>
      <vt:lpstr>Wingdings 3</vt:lpstr>
      <vt:lpstr>Arial</vt:lpstr>
      <vt:lpstr>Faceta</vt:lpstr>
      <vt:lpstr>REPÚBLICA DE ANGOLA GOVERNO PROVINCIAL DO NAMIBE DIRECÇÃO PROVINCIAL DE ENERGIA E AGUAS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49</cp:revision>
  <dcterms:created xsi:type="dcterms:W3CDTF">2015-07-28T16:45:02Z</dcterms:created>
  <dcterms:modified xsi:type="dcterms:W3CDTF">2015-07-29T21:10:21Z</dcterms:modified>
</cp:coreProperties>
</file>