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av" ContentType="audio/wav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56" r:id="rId2"/>
    <p:sldId id="270" r:id="rId3"/>
    <p:sldId id="329" r:id="rId4"/>
    <p:sldId id="328" r:id="rId5"/>
    <p:sldId id="327" r:id="rId6"/>
    <p:sldId id="258" r:id="rId7"/>
    <p:sldId id="274" r:id="rId8"/>
    <p:sldId id="272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330" r:id="rId17"/>
    <p:sldId id="282" r:id="rId18"/>
    <p:sldId id="317" r:id="rId19"/>
    <p:sldId id="318" r:id="rId20"/>
    <p:sldId id="319" r:id="rId21"/>
    <p:sldId id="322" r:id="rId22"/>
    <p:sldId id="323" r:id="rId23"/>
    <p:sldId id="324" r:id="rId24"/>
    <p:sldId id="338" r:id="rId25"/>
    <p:sldId id="331" r:id="rId26"/>
    <p:sldId id="332" r:id="rId27"/>
    <p:sldId id="359" r:id="rId28"/>
    <p:sldId id="360" r:id="rId29"/>
    <p:sldId id="361" r:id="rId30"/>
    <p:sldId id="362" r:id="rId31"/>
    <p:sldId id="363" r:id="rId32"/>
    <p:sldId id="364" r:id="rId33"/>
    <p:sldId id="366" r:id="rId34"/>
    <p:sldId id="367" r:id="rId35"/>
    <p:sldId id="268" r:id="rId36"/>
    <p:sldId id="368" r:id="rId37"/>
    <p:sldId id="269" r:id="rId3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437" autoAdjust="0"/>
  </p:normalViewPr>
  <p:slideViewPr>
    <p:cSldViewPr>
      <p:cViewPr>
        <p:scale>
          <a:sx n="103" d="100"/>
          <a:sy n="103" d="100"/>
        </p:scale>
        <p:origin x="-20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308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C34A7-916D-4E15-8888-AE5BACB577ED}" type="doc">
      <dgm:prSet loTypeId="urn:microsoft.com/office/officeart/2005/8/layout/pyramid2" loCatId="pyramid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PT"/>
        </a:p>
      </dgm:t>
    </dgm:pt>
    <dgm:pt modelId="{E4D21225-B9C8-4A8D-BD96-F7E99933CC26}">
      <dgm:prSet custT="1"/>
      <dgm:spPr/>
      <dgm:t>
        <a:bodyPr/>
        <a:lstStyle/>
        <a:p>
          <a:pPr rtl="0"/>
          <a:r>
            <a:rPr lang="pt-PT" sz="2400" b="1" dirty="0" smtClean="0">
              <a:latin typeface="Arial Narrow" pitchFamily="34" charset="0"/>
            </a:rPr>
            <a:t>Falta de Assistência Técnica Especializada (Reparação de Geradores, Redes de distribuição e Iluminação Pública);</a:t>
          </a:r>
          <a:endParaRPr lang="pt-PT" sz="2400" b="1" dirty="0">
            <a:latin typeface="Arial Narrow" pitchFamily="34" charset="0"/>
          </a:endParaRPr>
        </a:p>
      </dgm:t>
    </dgm:pt>
    <dgm:pt modelId="{BDD7FE13-D91E-4E64-9DBD-DDBE6DB77321}" type="parTrans" cxnId="{DD4DF457-E51F-4BFF-9B3C-EA66D81BDFA6}">
      <dgm:prSet/>
      <dgm:spPr/>
      <dgm:t>
        <a:bodyPr/>
        <a:lstStyle/>
        <a:p>
          <a:endParaRPr lang="pt-PT"/>
        </a:p>
      </dgm:t>
    </dgm:pt>
    <dgm:pt modelId="{43FAD3B0-97B1-4667-90DB-E560F341411F}" type="sibTrans" cxnId="{DD4DF457-E51F-4BFF-9B3C-EA66D81BDFA6}">
      <dgm:prSet/>
      <dgm:spPr/>
      <dgm:t>
        <a:bodyPr/>
        <a:lstStyle/>
        <a:p>
          <a:endParaRPr lang="pt-PT"/>
        </a:p>
      </dgm:t>
    </dgm:pt>
    <dgm:pt modelId="{C379D7BA-BD85-4784-9A57-BEACAFCFCF52}">
      <dgm:prSet custT="1"/>
      <dgm:spPr/>
      <dgm:t>
        <a:bodyPr/>
        <a:lstStyle/>
        <a:p>
          <a:pPr rtl="0"/>
          <a:r>
            <a:rPr lang="pt-PT" sz="2400" b="1" dirty="0" smtClean="0">
              <a:latin typeface="Arial Narrow" pitchFamily="34" charset="0"/>
            </a:rPr>
            <a:t>Falta de  fiscalização nas obras sob responsabilidades Municipais;</a:t>
          </a:r>
          <a:endParaRPr lang="pt-PT" sz="2400" b="1" dirty="0">
            <a:latin typeface="Arial Narrow" pitchFamily="34" charset="0"/>
          </a:endParaRPr>
        </a:p>
      </dgm:t>
    </dgm:pt>
    <dgm:pt modelId="{177D56DB-0E14-4D50-AAAA-E79BFBC833E2}" type="parTrans" cxnId="{D9B7A48C-5E1C-4795-8CBD-2378DBAFF4A9}">
      <dgm:prSet/>
      <dgm:spPr/>
      <dgm:t>
        <a:bodyPr/>
        <a:lstStyle/>
        <a:p>
          <a:endParaRPr lang="pt-PT"/>
        </a:p>
      </dgm:t>
    </dgm:pt>
    <dgm:pt modelId="{036C1E55-E9E6-4516-9082-8F8ED03612F8}" type="sibTrans" cxnId="{D9B7A48C-5E1C-4795-8CBD-2378DBAFF4A9}">
      <dgm:prSet/>
      <dgm:spPr/>
      <dgm:t>
        <a:bodyPr/>
        <a:lstStyle/>
        <a:p>
          <a:endParaRPr lang="pt-PT"/>
        </a:p>
      </dgm:t>
    </dgm:pt>
    <dgm:pt modelId="{C8B66B4E-7FB4-41A1-AAA2-E6A7EBC9E510}">
      <dgm:prSet custT="1"/>
      <dgm:spPr/>
      <dgm:t>
        <a:bodyPr/>
        <a:lstStyle/>
        <a:p>
          <a:pPr rtl="0"/>
          <a:r>
            <a:rPr lang="pt-PT" sz="2400" b="1" dirty="0" smtClean="0">
              <a:latin typeface="Arial Narrow" pitchFamily="34" charset="0"/>
            </a:rPr>
            <a:t>Acesso difícil para as zonas Rurais; </a:t>
          </a:r>
          <a:endParaRPr lang="pt-PT" sz="2400" b="1" dirty="0">
            <a:latin typeface="Arial Narrow" pitchFamily="34" charset="0"/>
          </a:endParaRPr>
        </a:p>
      </dgm:t>
    </dgm:pt>
    <dgm:pt modelId="{FA295E72-3939-4261-AEF6-2F872A0A2C87}" type="parTrans" cxnId="{A295299E-D05F-41C8-8D1E-FBA49C288EFF}">
      <dgm:prSet/>
      <dgm:spPr/>
      <dgm:t>
        <a:bodyPr/>
        <a:lstStyle/>
        <a:p>
          <a:endParaRPr lang="pt-PT"/>
        </a:p>
      </dgm:t>
    </dgm:pt>
    <dgm:pt modelId="{5C5C3A8C-9462-40A6-A125-979EF6942E6A}" type="sibTrans" cxnId="{A295299E-D05F-41C8-8D1E-FBA49C288EFF}">
      <dgm:prSet/>
      <dgm:spPr/>
      <dgm:t>
        <a:bodyPr/>
        <a:lstStyle/>
        <a:p>
          <a:endParaRPr lang="pt-PT"/>
        </a:p>
      </dgm:t>
    </dgm:pt>
    <dgm:pt modelId="{27676FA3-1EDE-4BB7-94D4-0289995C07D3}" type="pres">
      <dgm:prSet presAssocID="{074C34A7-916D-4E15-8888-AE5BACB577E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pt-PT"/>
        </a:p>
      </dgm:t>
    </dgm:pt>
    <dgm:pt modelId="{D1171941-D445-41E7-8441-52FBEA4BFBDD}" type="pres">
      <dgm:prSet presAssocID="{074C34A7-916D-4E15-8888-AE5BACB577ED}" presName="pyramid" presStyleLbl="node1" presStyleIdx="0" presStyleCnt="1" custScaleX="112423"/>
      <dgm:spPr/>
      <dgm:t>
        <a:bodyPr/>
        <a:lstStyle/>
        <a:p>
          <a:endParaRPr lang="pt-PT"/>
        </a:p>
      </dgm:t>
    </dgm:pt>
    <dgm:pt modelId="{24A1AE08-B167-495F-9EF9-86BE45912E97}" type="pres">
      <dgm:prSet presAssocID="{074C34A7-916D-4E15-8888-AE5BACB577ED}" presName="theList" presStyleCnt="0"/>
      <dgm:spPr/>
      <dgm:t>
        <a:bodyPr/>
        <a:lstStyle/>
        <a:p>
          <a:endParaRPr lang="pt-PT"/>
        </a:p>
      </dgm:t>
    </dgm:pt>
    <dgm:pt modelId="{726ED2B3-F09F-4FF2-8958-78B21A215AC2}" type="pres">
      <dgm:prSet presAssocID="{E4D21225-B9C8-4A8D-BD96-F7E99933CC26}" presName="aNode" presStyleLbl="fgAcc1" presStyleIdx="0" presStyleCnt="3" custScaleX="214578" custScaleY="20523" custLinFactNeighborX="-4742" custLinFactNeighborY="-4483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B3BC622-89DD-4377-9681-711D7792ACA5}" type="pres">
      <dgm:prSet presAssocID="{E4D21225-B9C8-4A8D-BD96-F7E99933CC26}" presName="aSpace" presStyleCnt="0"/>
      <dgm:spPr/>
      <dgm:t>
        <a:bodyPr/>
        <a:lstStyle/>
        <a:p>
          <a:endParaRPr lang="pt-PT"/>
        </a:p>
      </dgm:t>
    </dgm:pt>
    <dgm:pt modelId="{14EB8C72-BB28-4C8D-A45B-BAFA2A721F1E}" type="pres">
      <dgm:prSet presAssocID="{C379D7BA-BD85-4784-9A57-BEACAFCFCF52}" presName="aNode" presStyleLbl="fgAcc1" presStyleIdx="1" presStyleCnt="3" custScaleX="200147" custScaleY="18433" custLinFactNeighborX="15362" custLinFactNeighborY="-7844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A3D5846-D20F-4BCE-8EEC-C60E87902107}" type="pres">
      <dgm:prSet presAssocID="{C379D7BA-BD85-4784-9A57-BEACAFCFCF52}" presName="aSpace" presStyleCnt="0"/>
      <dgm:spPr/>
      <dgm:t>
        <a:bodyPr/>
        <a:lstStyle/>
        <a:p>
          <a:endParaRPr lang="pt-PT"/>
        </a:p>
      </dgm:t>
    </dgm:pt>
    <dgm:pt modelId="{FE1A3F7E-A7E0-44FD-BEBF-E5FFC423BE23}" type="pres">
      <dgm:prSet presAssocID="{C8B66B4E-7FB4-41A1-AAA2-E6A7EBC9E510}" presName="aNode" presStyleLbl="fgAcc1" presStyleIdx="2" presStyleCnt="3" custScaleX="190312" custScaleY="14657" custLinFactNeighborX="41784" custLinFactNeighborY="-8310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0B64B6A-F536-44FA-866C-F63B4C4E79B1}" type="pres">
      <dgm:prSet presAssocID="{C8B66B4E-7FB4-41A1-AAA2-E6A7EBC9E510}" presName="aSpace" presStyleCnt="0"/>
      <dgm:spPr/>
      <dgm:t>
        <a:bodyPr/>
        <a:lstStyle/>
        <a:p>
          <a:endParaRPr lang="pt-PT"/>
        </a:p>
      </dgm:t>
    </dgm:pt>
  </dgm:ptLst>
  <dgm:cxnLst>
    <dgm:cxn modelId="{7BC1E28B-6836-4BBC-B8D3-82C9848885CB}" type="presOf" srcId="{E4D21225-B9C8-4A8D-BD96-F7E99933CC26}" destId="{726ED2B3-F09F-4FF2-8958-78B21A215AC2}" srcOrd="0" destOrd="0" presId="urn:microsoft.com/office/officeart/2005/8/layout/pyramid2"/>
    <dgm:cxn modelId="{AF3250F0-2529-4B5E-97E6-EB24F354ED7F}" type="presOf" srcId="{C379D7BA-BD85-4784-9A57-BEACAFCFCF52}" destId="{14EB8C72-BB28-4C8D-A45B-BAFA2A721F1E}" srcOrd="0" destOrd="0" presId="urn:microsoft.com/office/officeart/2005/8/layout/pyramid2"/>
    <dgm:cxn modelId="{60349024-F233-4F71-A981-4940DE8A7B7A}" type="presOf" srcId="{074C34A7-916D-4E15-8888-AE5BACB577ED}" destId="{27676FA3-1EDE-4BB7-94D4-0289995C07D3}" srcOrd="0" destOrd="0" presId="urn:microsoft.com/office/officeart/2005/8/layout/pyramid2"/>
    <dgm:cxn modelId="{2D7FD2B3-A4CA-4777-8308-CCE1F4987D85}" type="presOf" srcId="{C8B66B4E-7FB4-41A1-AAA2-E6A7EBC9E510}" destId="{FE1A3F7E-A7E0-44FD-BEBF-E5FFC423BE23}" srcOrd="0" destOrd="0" presId="urn:microsoft.com/office/officeart/2005/8/layout/pyramid2"/>
    <dgm:cxn modelId="{A295299E-D05F-41C8-8D1E-FBA49C288EFF}" srcId="{074C34A7-916D-4E15-8888-AE5BACB577ED}" destId="{C8B66B4E-7FB4-41A1-AAA2-E6A7EBC9E510}" srcOrd="2" destOrd="0" parTransId="{FA295E72-3939-4261-AEF6-2F872A0A2C87}" sibTransId="{5C5C3A8C-9462-40A6-A125-979EF6942E6A}"/>
    <dgm:cxn modelId="{DD4DF457-E51F-4BFF-9B3C-EA66D81BDFA6}" srcId="{074C34A7-916D-4E15-8888-AE5BACB577ED}" destId="{E4D21225-B9C8-4A8D-BD96-F7E99933CC26}" srcOrd="0" destOrd="0" parTransId="{BDD7FE13-D91E-4E64-9DBD-DDBE6DB77321}" sibTransId="{43FAD3B0-97B1-4667-90DB-E560F341411F}"/>
    <dgm:cxn modelId="{D9B7A48C-5E1C-4795-8CBD-2378DBAFF4A9}" srcId="{074C34A7-916D-4E15-8888-AE5BACB577ED}" destId="{C379D7BA-BD85-4784-9A57-BEACAFCFCF52}" srcOrd="1" destOrd="0" parTransId="{177D56DB-0E14-4D50-AAAA-E79BFBC833E2}" sibTransId="{036C1E55-E9E6-4516-9082-8F8ED03612F8}"/>
    <dgm:cxn modelId="{AEFFA969-442A-4E6D-8412-EF082415E372}" type="presParOf" srcId="{27676FA3-1EDE-4BB7-94D4-0289995C07D3}" destId="{D1171941-D445-41E7-8441-52FBEA4BFBDD}" srcOrd="0" destOrd="0" presId="urn:microsoft.com/office/officeart/2005/8/layout/pyramid2"/>
    <dgm:cxn modelId="{5E49E0DF-2A4C-4F30-985D-57338EA4C039}" type="presParOf" srcId="{27676FA3-1EDE-4BB7-94D4-0289995C07D3}" destId="{24A1AE08-B167-495F-9EF9-86BE45912E97}" srcOrd="1" destOrd="0" presId="urn:microsoft.com/office/officeart/2005/8/layout/pyramid2"/>
    <dgm:cxn modelId="{08255C4E-FE1E-471A-9B3E-AA9964098085}" type="presParOf" srcId="{24A1AE08-B167-495F-9EF9-86BE45912E97}" destId="{726ED2B3-F09F-4FF2-8958-78B21A215AC2}" srcOrd="0" destOrd="0" presId="urn:microsoft.com/office/officeart/2005/8/layout/pyramid2"/>
    <dgm:cxn modelId="{F23B1C5E-8EF2-4E97-865B-CDA574F8DC87}" type="presParOf" srcId="{24A1AE08-B167-495F-9EF9-86BE45912E97}" destId="{4B3BC622-89DD-4377-9681-711D7792ACA5}" srcOrd="1" destOrd="0" presId="urn:microsoft.com/office/officeart/2005/8/layout/pyramid2"/>
    <dgm:cxn modelId="{2122B6B0-1077-4EBD-A53C-DC9B36595676}" type="presParOf" srcId="{24A1AE08-B167-495F-9EF9-86BE45912E97}" destId="{14EB8C72-BB28-4C8D-A45B-BAFA2A721F1E}" srcOrd="2" destOrd="0" presId="urn:microsoft.com/office/officeart/2005/8/layout/pyramid2"/>
    <dgm:cxn modelId="{D3EDE1DA-7742-4726-93D7-3F7E49FA1919}" type="presParOf" srcId="{24A1AE08-B167-495F-9EF9-86BE45912E97}" destId="{CA3D5846-D20F-4BCE-8EEC-C60E87902107}" srcOrd="3" destOrd="0" presId="urn:microsoft.com/office/officeart/2005/8/layout/pyramid2"/>
    <dgm:cxn modelId="{8429A0CD-EA27-4EDB-B2F1-AC46AE25C62E}" type="presParOf" srcId="{24A1AE08-B167-495F-9EF9-86BE45912E97}" destId="{FE1A3F7E-A7E0-44FD-BEBF-E5FFC423BE23}" srcOrd="4" destOrd="0" presId="urn:microsoft.com/office/officeart/2005/8/layout/pyramid2"/>
    <dgm:cxn modelId="{D2B4EFAC-1542-4A45-BD8E-456CB6A1F700}" type="presParOf" srcId="{24A1AE08-B167-495F-9EF9-86BE45912E97}" destId="{90B64B6A-F536-44FA-866C-F63B4C4E79B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D1FF9-4BA1-49B7-AD0F-D8AD7BA5465E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8EB3A-24CF-4152-9168-AF56D5FE7069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388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smtClean="0"/>
          </a:p>
        </p:txBody>
      </p:sp>
      <p:sp>
        <p:nvSpPr>
          <p:cNvPr id="6144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2B74278-9E42-44A8-9F4D-DBA655FD0661}" type="slidenum">
              <a:rPr lang="pt-PT" smtClean="0"/>
              <a:pPr>
                <a:defRPr/>
              </a:pPr>
              <a:t>37</a:t>
            </a:fld>
            <a:endParaRPr lang="pt-P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PT" smtClean="0"/>
              <a:t>Faça clique para editar o estilo</a:t>
            </a:r>
            <a:endParaRPr kumimoji="0"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20" name="Marcador de Posição do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3" name="Marcador de Posição d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45729-96B0-49BD-B0C0-97EE42F6CDD6}" type="datetime1">
              <a:rPr lang="en-US"/>
              <a:pPr>
                <a:defRPr/>
              </a:pPr>
              <a:t>31/07/15</a:t>
            </a:fld>
            <a:endParaRPr lang="en-US"/>
          </a:p>
        </p:txBody>
      </p:sp>
      <p:sp>
        <p:nvSpPr>
          <p:cNvPr id="4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PROPOSTA TARIFARIA DE AGUA </a:t>
            </a:r>
          </a:p>
        </p:txBody>
      </p:sp>
      <p:sp>
        <p:nvSpPr>
          <p:cNvPr id="5" name="Marcador de Posição do Número do Diapositivo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320C0-108D-4090-A59D-34E8E40A3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Rec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6" name="Rec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PT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ular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Marcador de Posição do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9" name="Marcador de Posição do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  <a:p>
            <a:pPr lvl="1" eaLnBrk="1" latinLnBrk="0" hangingPunct="1"/>
            <a:r>
              <a:rPr kumimoji="0" lang="pt-PT" smtClean="0"/>
              <a:t>Segundo nível</a:t>
            </a:r>
          </a:p>
          <a:p>
            <a:pPr lvl="2" eaLnBrk="1" latinLnBrk="0" hangingPunct="1"/>
            <a:r>
              <a:rPr kumimoji="0" lang="pt-PT" smtClean="0"/>
              <a:t>Terceiro nível</a:t>
            </a:r>
          </a:p>
          <a:p>
            <a:pPr lvl="3" eaLnBrk="1" latinLnBrk="0" hangingPunct="1"/>
            <a:r>
              <a:rPr kumimoji="0" lang="pt-PT" smtClean="0"/>
              <a:t>Quarto nível</a:t>
            </a:r>
          </a:p>
          <a:p>
            <a:pPr lvl="4" eaLnBrk="1" latinLnBrk="0" hangingPunct="1"/>
            <a:r>
              <a:rPr kumimoji="0" lang="pt-PT" smtClean="0"/>
              <a:t>Quinto nível</a:t>
            </a:r>
            <a:endParaRPr kumimoji="0" lang="en-US"/>
          </a:p>
        </p:txBody>
      </p:sp>
      <p:sp>
        <p:nvSpPr>
          <p:cNvPr id="24" name="Marcador de Posição d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5880EE3-F14D-4BF8-91DD-6FBFE8E75010}" type="datetimeFigureOut">
              <a:rPr lang="pt-PT" smtClean="0"/>
              <a:pPr/>
              <a:t>31/07/15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PT"/>
          </a:p>
        </p:txBody>
      </p:sp>
      <p:sp>
        <p:nvSpPr>
          <p:cNvPr id="22" name="Marcador de Posição do Número do Diapositivo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E95812D-61E1-4E86-912B-C0F6743A1545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5" name="Rec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642942"/>
          </a:xfrm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PT" sz="1100" b="1" dirty="0" smtClean="0">
                <a:solidFill>
                  <a:schemeClr val="accent1"/>
                </a:solidFill>
              </a:rPr>
              <a:t/>
            </a:r>
            <a:br>
              <a:rPr lang="pt-PT" sz="1100" b="1" dirty="0" smtClean="0">
                <a:solidFill>
                  <a:schemeClr val="accent1"/>
                </a:solidFill>
              </a:rPr>
            </a:br>
            <a:r>
              <a:rPr lang="pt-PT" sz="1100" b="1" dirty="0">
                <a:solidFill>
                  <a:schemeClr val="accent1"/>
                </a:solidFill>
              </a:rPr>
              <a:t/>
            </a:r>
            <a:br>
              <a:rPr lang="pt-PT" sz="1100" b="1" dirty="0">
                <a:solidFill>
                  <a:schemeClr val="accent1"/>
                </a:solidFill>
              </a:rPr>
            </a:br>
            <a:r>
              <a:rPr lang="pt-PT" sz="1100" b="1" dirty="0" smtClean="0">
                <a:solidFill>
                  <a:schemeClr val="accent1"/>
                </a:solidFill>
              </a:rPr>
              <a:t/>
            </a:r>
            <a:br>
              <a:rPr lang="pt-PT" sz="1100" b="1" dirty="0" smtClean="0">
                <a:solidFill>
                  <a:schemeClr val="accent1"/>
                </a:solidFill>
              </a:rPr>
            </a:br>
            <a:r>
              <a:rPr lang="pt-PT" sz="1100" b="1" dirty="0">
                <a:solidFill>
                  <a:schemeClr val="accent1"/>
                </a:solidFill>
              </a:rPr>
              <a:t/>
            </a:r>
            <a:br>
              <a:rPr lang="pt-PT" sz="1100" b="1" dirty="0">
                <a:solidFill>
                  <a:schemeClr val="accent1"/>
                </a:solidFill>
              </a:rPr>
            </a:br>
            <a:r>
              <a:rPr lang="pt-PT" sz="1100" b="1" dirty="0" smtClean="0">
                <a:solidFill>
                  <a:schemeClr val="tx2"/>
                </a:solidFill>
              </a:rPr>
              <a:t>República de Angola</a:t>
            </a:r>
            <a:br>
              <a:rPr lang="pt-PT" sz="1100" b="1" dirty="0" smtClean="0">
                <a:solidFill>
                  <a:schemeClr val="tx2"/>
                </a:solidFill>
              </a:rPr>
            </a:br>
            <a:r>
              <a:rPr lang="pt-PT" sz="1600" b="1" dirty="0" smtClean="0">
                <a:solidFill>
                  <a:schemeClr val="tx2"/>
                </a:solidFill>
              </a:rPr>
              <a:t>Governo Provincial do Cuanza Norte</a:t>
            </a:r>
            <a:r>
              <a:rPr lang="pt-PT" sz="1600" b="1" u="sng" dirty="0" smtClean="0">
                <a:solidFill>
                  <a:schemeClr val="tx2"/>
                </a:solidFill>
              </a:rPr>
              <a:t/>
            </a:r>
            <a:br>
              <a:rPr lang="pt-PT" sz="1600" b="1" u="sng" dirty="0" smtClean="0">
                <a:solidFill>
                  <a:schemeClr val="tx2"/>
                </a:solidFill>
              </a:rPr>
            </a:br>
            <a:r>
              <a:rPr lang="pt-PT" sz="2400" b="1" u="sng" dirty="0" smtClean="0">
                <a:solidFill>
                  <a:schemeClr val="tx2"/>
                </a:solidFill>
              </a:rPr>
              <a:t>Direcção Provincial de Energia e Águas</a:t>
            </a:r>
            <a:r>
              <a:rPr lang="pt-PT" sz="3600" b="1" u="sng" dirty="0">
                <a:solidFill>
                  <a:schemeClr val="accent1"/>
                </a:solidFill>
              </a:rPr>
              <a:t/>
            </a:r>
            <a:br>
              <a:rPr lang="pt-PT" sz="3600" b="1" u="sng" dirty="0">
                <a:solidFill>
                  <a:schemeClr val="accent1"/>
                </a:solidFill>
              </a:rPr>
            </a:br>
            <a:endParaRPr lang="pt-PT" sz="3600" dirty="0"/>
          </a:p>
        </p:txBody>
      </p:sp>
      <p:pic>
        <p:nvPicPr>
          <p:cNvPr id="15" name="Picture 59" descr="fotografia (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1857364"/>
            <a:ext cx="3489281" cy="3949866"/>
          </a:xfrm>
          <a:solidFill>
            <a:srgbClr val="FF9900"/>
          </a:solidFill>
        </p:spPr>
      </p:pic>
      <p:pic>
        <p:nvPicPr>
          <p:cNvPr id="4" name="Picture 48" descr="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14810" y="357166"/>
            <a:ext cx="663575" cy="655638"/>
          </a:xfrm>
          <a:prstGeom prst="rect">
            <a:avLst/>
          </a:prstGeom>
        </p:spPr>
      </p:pic>
      <p:sp>
        <p:nvSpPr>
          <p:cNvPr id="22" name="Rectangle 58"/>
          <p:cNvSpPr>
            <a:spLocks noChangeArrowheads="1"/>
          </p:cNvSpPr>
          <p:nvPr/>
        </p:nvSpPr>
        <p:spPr bwMode="auto">
          <a:xfrm>
            <a:off x="500034" y="5786454"/>
            <a:ext cx="8429684" cy="90486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marL="342900" indent="-342900" algn="r">
              <a:lnSpc>
                <a:spcPct val="80000"/>
              </a:lnSpc>
              <a:spcBef>
                <a:spcPct val="20000"/>
              </a:spcBef>
              <a:defRPr/>
            </a:pPr>
            <a:r>
              <a:rPr lang="pt-PT" b="1" i="1" dirty="0">
                <a:latin typeface="+mj-lt"/>
                <a:cs typeface="+mn-cs"/>
              </a:rPr>
              <a:t>APRESENTAÇÃO DA DPEA – </a:t>
            </a:r>
            <a:r>
              <a:rPr lang="pt-PT" b="1" i="1" dirty="0" smtClean="0">
                <a:latin typeface="+mj-lt"/>
                <a:cs typeface="+mn-cs"/>
              </a:rPr>
              <a:t>C. </a:t>
            </a:r>
            <a:r>
              <a:rPr lang="pt-PT" b="1" i="1" dirty="0">
                <a:latin typeface="+mj-lt"/>
                <a:cs typeface="+mn-cs"/>
              </a:rPr>
              <a:t>NORTE</a:t>
            </a: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  <a:defRPr/>
            </a:pPr>
            <a:endParaRPr lang="pt-PT" sz="1000" i="1" dirty="0">
              <a:latin typeface="+mj-lt"/>
              <a:cs typeface="+mn-cs"/>
            </a:endParaRP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  <a:defRPr/>
            </a:pPr>
            <a:r>
              <a:rPr lang="pt-PT" sz="1400" b="1" i="1" dirty="0">
                <a:latin typeface="+mj-lt"/>
                <a:cs typeface="+mn-cs"/>
              </a:rPr>
              <a:t>MINEA </a:t>
            </a:r>
            <a:r>
              <a:rPr lang="pt-PT" sz="1400" b="1" i="1" dirty="0" smtClean="0">
                <a:latin typeface="+mj-lt"/>
                <a:cs typeface="+mn-cs"/>
              </a:rPr>
              <a:t>– 5.º CONSELHO </a:t>
            </a:r>
            <a:r>
              <a:rPr lang="pt-PT" sz="1400" b="1" i="1" dirty="0">
                <a:latin typeface="+mj-lt"/>
                <a:cs typeface="+mn-cs"/>
              </a:rPr>
              <a:t>CONSULTIVO ALARGADO</a:t>
            </a: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  <a:defRPr/>
            </a:pPr>
            <a:r>
              <a:rPr lang="pt-PT" sz="1100" b="1" i="1" dirty="0" smtClean="0">
                <a:latin typeface="+mj-lt"/>
                <a:cs typeface="+mn-cs"/>
              </a:rPr>
              <a:t>Luanda,  31 de Julho de 2015</a:t>
            </a:r>
            <a:endParaRPr lang="pt-PT" sz="1200" b="1" i="1" u="sng" dirty="0">
              <a:latin typeface="+mj-lt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857364"/>
            <a:ext cx="3714776" cy="359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Município do </a:t>
            </a:r>
            <a:r>
              <a:rPr lang="pt-PT" sz="28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Ngonguembo</a:t>
            </a: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– 6.865 Habitantes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7" y="1295608"/>
          <a:ext cx="7814068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380"/>
                <a:gridCol w="1051086"/>
                <a:gridCol w="1051086"/>
                <a:gridCol w="825854"/>
                <a:gridCol w="900931"/>
                <a:gridCol w="976009"/>
                <a:gridCol w="939722"/>
              </a:tblGrid>
              <a:tr h="28573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</a:t>
                      </a:r>
                      <a:r>
                        <a:rPr lang="pt-PT" sz="1100" baseline="0" dirty="0" smtClean="0"/>
                        <a:t>Dom.</a:t>
                      </a:r>
                      <a:endParaRPr lang="pt-PT" sz="1100" dirty="0"/>
                    </a:p>
                  </a:txBody>
                  <a:tcPr/>
                </a:tc>
              </a:tr>
              <a:tr h="257164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Ngonguembo</a:t>
                      </a:r>
                      <a:endParaRPr lang="pt-PT" sz="1200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0,25 MW</a:t>
                      </a:r>
                      <a:endParaRPr lang="pt-PT" sz="1200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120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75</a:t>
                      </a:r>
                      <a:endParaRPr lang="pt-PT" sz="1200" dirty="0"/>
                    </a:p>
                  </a:txBody>
                  <a:tcPr/>
                </a:tc>
              </a:tr>
              <a:tr h="26859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Velho </a:t>
                      </a:r>
                      <a:r>
                        <a:rPr lang="pt-PT" sz="1200" dirty="0" err="1" smtClean="0"/>
                        <a:t>Yango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0,06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baseline="0" dirty="0" smtClean="0"/>
                        <a:t>50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35</a:t>
                      </a:r>
                      <a:endParaRPr lang="pt-PT" sz="1200" dirty="0"/>
                    </a:p>
                  </a:txBody>
                  <a:tcPr/>
                </a:tc>
              </a:tr>
              <a:tr h="26345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B.</a:t>
                      </a:r>
                      <a:r>
                        <a:rPr lang="pt-PT" sz="1200" baseline="0" dirty="0" smtClean="0"/>
                        <a:t> 18 Casas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0,06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60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50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Banza </a:t>
                      </a:r>
                      <a:r>
                        <a:rPr lang="pt-PT" sz="1200" dirty="0" err="1" smtClean="0"/>
                        <a:t>Kilombo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50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25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Salafunda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0,06</a:t>
                      </a:r>
                      <a:r>
                        <a:rPr lang="pt-PT" sz="1200" baseline="0" dirty="0" smtClean="0"/>
                        <a:t>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60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Camame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0,125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36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Cavunga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0,125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90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75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0,84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540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396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509119"/>
            <a:ext cx="3207696" cy="219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509120"/>
            <a:ext cx="3168352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Município da Banga – 9.493 Habitantes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6" y="1295608"/>
          <a:ext cx="7814069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380"/>
                <a:gridCol w="1126164"/>
                <a:gridCol w="1051086"/>
                <a:gridCol w="825854"/>
                <a:gridCol w="900931"/>
                <a:gridCol w="976009"/>
                <a:gridCol w="864645"/>
              </a:tblGrid>
              <a:tr h="28573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</a:t>
                      </a:r>
                      <a:r>
                        <a:rPr lang="pt-PT" sz="1100" baseline="0" dirty="0" smtClean="0"/>
                        <a:t>Dom.</a:t>
                      </a:r>
                      <a:endParaRPr lang="pt-PT" sz="1100" dirty="0"/>
                    </a:p>
                  </a:txBody>
                  <a:tcPr/>
                </a:tc>
              </a:tr>
              <a:tr h="257164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Banga</a:t>
                      </a:r>
                      <a:endParaRPr lang="pt-PT" sz="1200" dirty="0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0,7 MW</a:t>
                      </a:r>
                      <a:endParaRPr lang="pt-PT" sz="1200" dirty="0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300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150</a:t>
                      </a:r>
                      <a:endParaRPr lang="pt-PT" sz="1200" dirty="0"/>
                    </a:p>
                  </a:txBody>
                  <a:tcPr/>
                </a:tc>
              </a:tr>
              <a:tr h="268596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Caculo</a:t>
                      </a:r>
                      <a:r>
                        <a:rPr lang="pt-PT" sz="1200" dirty="0" smtClean="0"/>
                        <a:t> Cabaça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0,125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90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45</a:t>
                      </a:r>
                      <a:endParaRPr lang="pt-PT" sz="1200" dirty="0"/>
                    </a:p>
                  </a:txBody>
                  <a:tcPr/>
                </a:tc>
              </a:tr>
              <a:tr h="263456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Cariamba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0,125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90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Aldeia Nova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0,125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80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45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Kindanje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0,020</a:t>
                      </a:r>
                      <a:r>
                        <a:rPr lang="pt-PT" sz="1200" baseline="0" dirty="0" smtClean="0"/>
                        <a:t>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rowSpan="4" gridSpan="3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pPr algn="ctr"/>
                      <a:r>
                        <a:rPr lang="pt-PT" sz="1200" dirty="0" smtClean="0"/>
                        <a:t>PARA A ALIMENTAÇÃO </a:t>
                      </a:r>
                    </a:p>
                    <a:p>
                      <a:pPr algn="ctr"/>
                      <a:r>
                        <a:rPr lang="pt-PT" sz="1200" dirty="0" smtClean="0"/>
                        <a:t>DE </a:t>
                      </a:r>
                    </a:p>
                    <a:p>
                      <a:pPr algn="ctr"/>
                      <a:r>
                        <a:rPr lang="pt-PT" sz="1200" dirty="0" smtClean="0"/>
                        <a:t>SERVIÇOS PÚBLICOS</a:t>
                      </a:r>
                      <a:endParaRPr lang="pt-PT" sz="1200" dirty="0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Kimamone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0,020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Kitote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0,020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Kissango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0,,020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1.155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560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280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4034" name="Picture 2" descr="http://www.portaldeangola.com/wp-content/uploads/2014/06/iluminacao+publ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869160"/>
            <a:ext cx="2266480" cy="1728192"/>
          </a:xfrm>
          <a:prstGeom prst="rect">
            <a:avLst/>
          </a:prstGeom>
          <a:noFill/>
        </p:spPr>
      </p:pic>
      <p:pic>
        <p:nvPicPr>
          <p:cNvPr id="44036" name="Picture 4" descr="http://thumbs.sapo.pt/?pic=http%3A%2F%2Fimgs.sapo.pt%2Fjornaldeangola%2Fimg%2Fthumb1%2F20091113122258agua_potavel.jpg&amp;W=300&amp;H=216&amp;errorpic=http%3A%2F%2Fimgs.sapo.pt%2Fjornaldeangola2012%2Fimg%2Fdefaultja_0511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869160"/>
            <a:ext cx="2592288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Município do Samba </a:t>
            </a:r>
            <a:r>
              <a:rPr lang="pt-PT" sz="28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Cajú</a:t>
            </a: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– 23.886 Habitantes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5" y="1268760"/>
          <a:ext cx="7814070" cy="205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4303"/>
                <a:gridCol w="976009"/>
                <a:gridCol w="1126164"/>
                <a:gridCol w="825854"/>
                <a:gridCol w="900931"/>
                <a:gridCol w="976009"/>
                <a:gridCol w="1014800"/>
              </a:tblGrid>
              <a:tr h="28573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</a:t>
                      </a:r>
                    </a:p>
                    <a:p>
                      <a:pPr algn="ctr"/>
                      <a:r>
                        <a:rPr lang="pt-PT" sz="1050" baseline="0" dirty="0" smtClean="0"/>
                        <a:t>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</a:t>
                      </a:r>
                      <a:r>
                        <a:rPr lang="pt-PT" sz="1100" baseline="0" dirty="0" smtClean="0"/>
                        <a:t>Dom.</a:t>
                      </a:r>
                      <a:endParaRPr lang="pt-PT" sz="1100" dirty="0"/>
                    </a:p>
                  </a:txBody>
                  <a:tcPr/>
                </a:tc>
              </a:tr>
              <a:tr h="257164">
                <a:tc rowSpan="2">
                  <a:txBody>
                    <a:bodyPr/>
                    <a:lstStyle/>
                    <a:p>
                      <a:r>
                        <a:rPr lang="pt-PT" sz="1200" dirty="0" smtClean="0"/>
                        <a:t>Pambos de Sonhe</a:t>
                      </a:r>
                    </a:p>
                    <a:p>
                      <a:r>
                        <a:rPr lang="pt-PT" sz="1200" dirty="0" smtClean="0"/>
                        <a:t>Samba </a:t>
                      </a:r>
                      <a:r>
                        <a:rPr lang="pt-PT" sz="1200" dirty="0" err="1" smtClean="0"/>
                        <a:t>Cajú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800" dirty="0" smtClean="0"/>
                    </a:p>
                    <a:p>
                      <a:r>
                        <a:rPr lang="pt-PT" sz="1200" dirty="0" smtClean="0"/>
                        <a:t>Hídrica</a:t>
                      </a:r>
                      <a:endParaRPr lang="pt-PT" sz="1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19,2 MW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80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1.032</a:t>
                      </a:r>
                      <a:endParaRPr lang="pt-PT" sz="1200" dirty="0"/>
                    </a:p>
                  </a:txBody>
                  <a:tcPr/>
                </a:tc>
              </a:tr>
              <a:tr h="268596"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240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</a:tr>
              <a:tr h="263456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Mussabu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  <a:p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0,05 MW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/>
                    </a:p>
                    <a:p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25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Samba Lucala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70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10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19,3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430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1.067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429001"/>
            <a:ext cx="4248472" cy="22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 descr="http://4.bp.blogspot.com/_iMuFEzJUlu0/S-wZqPI5iXI/AAAAAAAAPEs/tohxDB_hx2Q/s1600/20100513093944sambacaj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429000"/>
            <a:ext cx="3333750" cy="2219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Município do </a:t>
            </a:r>
            <a:r>
              <a:rPr lang="pt-PT" sz="28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Kikulungo</a:t>
            </a: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– 10.060 Habitantes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6" y="1295608"/>
          <a:ext cx="7814069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458"/>
                <a:gridCol w="1051086"/>
                <a:gridCol w="1126164"/>
                <a:gridCol w="825854"/>
                <a:gridCol w="825854"/>
                <a:gridCol w="900931"/>
                <a:gridCol w="939722"/>
              </a:tblGrid>
              <a:tr h="285736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</a:t>
                      </a:r>
                      <a:r>
                        <a:rPr lang="pt-PT" sz="1100" baseline="0" dirty="0" smtClean="0"/>
                        <a:t>Dom.</a:t>
                      </a:r>
                      <a:endParaRPr lang="pt-PT" sz="1100" dirty="0"/>
                    </a:p>
                  </a:txBody>
                  <a:tcPr/>
                </a:tc>
              </a:tr>
              <a:tr h="257164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Kikulungo</a:t>
                      </a:r>
                      <a:endParaRPr lang="pt-PT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pPr algn="ctr"/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1,5 MW</a:t>
                      </a:r>
                      <a:endParaRPr lang="pt-PT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150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300</a:t>
                      </a:r>
                      <a:endParaRPr lang="pt-PT" sz="1200" dirty="0"/>
                    </a:p>
                  </a:txBody>
                  <a:tcPr/>
                </a:tc>
              </a:tr>
              <a:tr h="268596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Kisseque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0,15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/>
                    </a:p>
                    <a:p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100</a:t>
                      </a:r>
                      <a:endParaRPr lang="pt-PT" sz="1200" dirty="0"/>
                    </a:p>
                  </a:txBody>
                  <a:tcPr/>
                </a:tc>
              </a:tr>
              <a:tr h="263456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Bengueji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0,15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100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Zala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0,15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100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Kibanda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0,15</a:t>
                      </a:r>
                      <a:r>
                        <a:rPr lang="pt-PT" sz="1200" baseline="0" dirty="0" smtClean="0"/>
                        <a:t>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100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2.1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150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700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789040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 descr="http://farm3.staticflickr.com/2135/2530198193_a19ea39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5696" y="3789040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Município do </a:t>
            </a:r>
            <a:r>
              <a:rPr lang="pt-PT" sz="28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Bolongongo</a:t>
            </a: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– 12.635 Habitantes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7" y="1268760"/>
          <a:ext cx="7814068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535"/>
                <a:gridCol w="1051086"/>
                <a:gridCol w="1051086"/>
                <a:gridCol w="825854"/>
                <a:gridCol w="825854"/>
                <a:gridCol w="900931"/>
                <a:gridCol w="939722"/>
              </a:tblGrid>
              <a:tr h="285736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Fontes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</a:t>
                      </a:r>
                      <a:r>
                        <a:rPr lang="pt-PT" sz="1100" baseline="0" dirty="0" smtClean="0"/>
                        <a:t>Dom.</a:t>
                      </a:r>
                      <a:endParaRPr lang="pt-PT" sz="1100" dirty="0"/>
                    </a:p>
                  </a:txBody>
                  <a:tcPr/>
                </a:tc>
              </a:tr>
              <a:tr h="257164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Bolongongo</a:t>
                      </a:r>
                      <a:endParaRPr lang="pt-PT" sz="12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0,25 MW</a:t>
                      </a:r>
                      <a:endParaRPr lang="pt-PT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120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75</a:t>
                      </a:r>
                      <a:endParaRPr lang="pt-PT" sz="1200" dirty="0"/>
                    </a:p>
                  </a:txBody>
                  <a:tcPr/>
                </a:tc>
              </a:tr>
              <a:tr h="26859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Terreiro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50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</a:tr>
              <a:tr h="263456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Kikiemba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50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25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Kalemba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0,009 MW</a:t>
                      </a:r>
                      <a:endParaRPr lang="pt-PT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PARA A ALIMENTAÇÃO DE SERVIÇOS PÚBLICOS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0,389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220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140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3" y="3429000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 descr="http://www.cityapartmentsforrent.info/photos/?id=392992/Angola+Bolongon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685" y="3429000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Município do Ambaca – 60.835 Habitantes (8.000)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6" y="1268760"/>
          <a:ext cx="7832681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311"/>
                <a:gridCol w="900840"/>
                <a:gridCol w="975910"/>
                <a:gridCol w="825770"/>
                <a:gridCol w="900840"/>
                <a:gridCol w="995313"/>
                <a:gridCol w="1014697"/>
              </a:tblGrid>
              <a:tr h="285736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</a:t>
                      </a:r>
                      <a:r>
                        <a:rPr lang="pt-PT" sz="1100" baseline="0" dirty="0" smtClean="0"/>
                        <a:t>Dom.</a:t>
                      </a:r>
                      <a:endParaRPr lang="pt-PT" sz="1100" dirty="0"/>
                    </a:p>
                  </a:txBody>
                  <a:tcPr/>
                </a:tc>
              </a:tr>
              <a:tr h="257164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Camabatela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Pública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2,5 MW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350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2.210</a:t>
                      </a:r>
                      <a:endParaRPr lang="pt-PT" sz="1200" dirty="0"/>
                    </a:p>
                  </a:txBody>
                  <a:tcPr/>
                </a:tc>
              </a:tr>
              <a:tr h="26859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Tango</a:t>
                      </a:r>
                      <a:endParaRPr lang="pt-PT" sz="1200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30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25</a:t>
                      </a:r>
                      <a:endParaRPr lang="pt-PT" sz="1200" dirty="0"/>
                    </a:p>
                  </a:txBody>
                  <a:tcPr/>
                </a:tc>
              </a:tr>
              <a:tr h="263456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Luinga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30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30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Máua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25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Bindo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0,08</a:t>
                      </a:r>
                      <a:r>
                        <a:rPr lang="pt-PT" sz="1200" baseline="0" dirty="0" smtClean="0"/>
                        <a:t>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Longa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15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Cole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0,020 MW</a:t>
                      </a:r>
                      <a:endParaRPr lang="pt-PT" sz="1200" dirty="0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r>
                        <a:rPr lang="pt-PT" sz="1200" dirty="0" smtClean="0"/>
                        <a:t>PARA A ALIMENTAÇÃO DE SERVIÇOS PÚBLICOS</a:t>
                      </a:r>
                      <a:endParaRPr lang="pt-PT" sz="12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Cazua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0,020 MW</a:t>
                      </a:r>
                      <a:endParaRPr lang="pt-PT" sz="1200" dirty="0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2,94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470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2.325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9938" name="AutoShape 2" descr="http://3.bp.blogspot.com/_iMuFEzJUlu0/SZwAcdrz3jI/AAAAAAAAE_Q/NA8jNpCwCSQ/s400/Camabatela1+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9940" name="AutoShape 4" descr="http://3.bp.blogspot.com/_iMuFEzJUlu0/SZwAcdrz3jI/AAAAAAAAE_Q/NA8jNpCwCSQ/s400/Camabatela1+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9942" name="AutoShape 6" descr="http://3.bp.blogspot.com/_iMuFEzJUlu0/SZwAcdrz3jI/AAAAAAAAE_Q/NA8jNpCwCSQ/s400/Camabatela1+1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869160"/>
            <a:ext cx="2433803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869160"/>
            <a:ext cx="216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869160"/>
            <a:ext cx="241791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Gestão de Redes de Distribuição e Iluminação Pública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043608" y="1196752"/>
          <a:ext cx="7848873" cy="2748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9"/>
                <a:gridCol w="1512168"/>
                <a:gridCol w="1584176"/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Localidades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Distribuição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Ilum</a:t>
                      </a:r>
                      <a:r>
                        <a:rPr lang="pt-PT" dirty="0" smtClean="0"/>
                        <a:t>. Pública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Cidade de </a:t>
                      </a:r>
                      <a:r>
                        <a:rPr lang="pt-PT" dirty="0" err="1" smtClean="0"/>
                        <a:t>Ndalatando</a:t>
                      </a:r>
                      <a:r>
                        <a:rPr lang="pt-PT" dirty="0" smtClean="0"/>
                        <a:t> e Zanga</a:t>
                      </a:r>
                    </a:p>
                    <a:p>
                      <a:r>
                        <a:rPr lang="pt-PT" dirty="0" smtClean="0"/>
                        <a:t>Cidade do </a:t>
                      </a:r>
                      <a:r>
                        <a:rPr lang="pt-PT" sz="1800" dirty="0" smtClean="0"/>
                        <a:t>Dondo, Alto Dondo e </a:t>
                      </a:r>
                      <a:r>
                        <a:rPr lang="pt-PT" sz="1800" dirty="0" err="1" smtClean="0"/>
                        <a:t>Mucozo</a:t>
                      </a:r>
                      <a:endParaRPr lang="pt-PT" dirty="0" smtClean="0"/>
                    </a:p>
                    <a:p>
                      <a:r>
                        <a:rPr lang="pt-PT" dirty="0" smtClean="0"/>
                        <a:t>Vila do Lucala</a:t>
                      </a:r>
                    </a:p>
                    <a:p>
                      <a:r>
                        <a:rPr lang="pt-PT" dirty="0" smtClean="0"/>
                        <a:t>Vila de Camabatela</a:t>
                      </a:r>
                    </a:p>
                    <a:p>
                      <a:r>
                        <a:rPr lang="pt-PT" dirty="0" smtClean="0"/>
                        <a:t>Vila de Samba Caju e Pambos</a:t>
                      </a:r>
                      <a:r>
                        <a:rPr lang="pt-PT" baseline="0" dirty="0" smtClean="0"/>
                        <a:t> de Sonhe</a:t>
                      </a:r>
                    </a:p>
                    <a:p>
                      <a:r>
                        <a:rPr lang="pt-PT" baseline="0" dirty="0" smtClean="0"/>
                        <a:t>Vila do </a:t>
                      </a:r>
                      <a:r>
                        <a:rPr lang="pt-PT" baseline="0" dirty="0" err="1" smtClean="0"/>
                        <a:t>Golungo</a:t>
                      </a:r>
                      <a:r>
                        <a:rPr lang="pt-PT" baseline="0" dirty="0" smtClean="0"/>
                        <a:t> Alto, </a:t>
                      </a:r>
                      <a:r>
                        <a:rPr lang="pt-PT" sz="1800" dirty="0" smtClean="0"/>
                        <a:t>Cabinda </a:t>
                      </a:r>
                      <a:r>
                        <a:rPr lang="pt-PT" sz="1800" dirty="0" err="1" smtClean="0"/>
                        <a:t>G.Alto</a:t>
                      </a:r>
                      <a:r>
                        <a:rPr lang="pt-PT" sz="1800" dirty="0" smtClean="0"/>
                        <a:t> e </a:t>
                      </a:r>
                      <a:r>
                        <a:rPr lang="pt-PT" sz="1800" dirty="0" err="1" smtClean="0"/>
                        <a:t>Calúia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dirty="0" smtClean="0"/>
                    </a:p>
                    <a:p>
                      <a:pPr algn="ctr"/>
                      <a:endParaRPr lang="pt-PT" dirty="0" smtClean="0"/>
                    </a:p>
                    <a:p>
                      <a:pPr algn="ctr"/>
                      <a:r>
                        <a:rPr lang="pt-PT" dirty="0" smtClean="0"/>
                        <a:t>ENDE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dirty="0" smtClean="0"/>
                    </a:p>
                    <a:p>
                      <a:pPr algn="ctr"/>
                      <a:endParaRPr lang="pt-PT" dirty="0" smtClean="0"/>
                    </a:p>
                    <a:p>
                      <a:pPr algn="ctr"/>
                      <a:r>
                        <a:rPr lang="pt-PT" dirty="0" smtClean="0"/>
                        <a:t>Administração</a:t>
                      </a:r>
                    </a:p>
                    <a:p>
                      <a:pPr algn="ctr"/>
                      <a:r>
                        <a:rPr lang="pt-PT" baseline="0" dirty="0" smtClean="0"/>
                        <a:t>Local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Outras Localidades</a:t>
                      </a:r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PT" dirty="0" smtClean="0"/>
                        <a:t>Administração </a:t>
                      </a:r>
                      <a:r>
                        <a:rPr lang="pt-PT" baseline="0" dirty="0" smtClean="0"/>
                        <a:t>Local</a:t>
                      </a:r>
                    </a:p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Imagem 13" descr="IMG_4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77072"/>
            <a:ext cx="3744416" cy="2439503"/>
          </a:xfrm>
          <a:prstGeom prst="rect">
            <a:avLst/>
          </a:prstGeom>
        </p:spPr>
      </p:pic>
      <p:pic>
        <p:nvPicPr>
          <p:cNvPr id="15" name="Imagem 14" descr="1 ENERGIA (17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077072"/>
            <a:ext cx="3707904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5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071538" y="1700808"/>
            <a:ext cx="7858180" cy="46571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pt-PT" sz="2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pt-PT" sz="2000" dirty="0" smtClean="0">
                <a:latin typeface="Arial" pitchFamily="34" charset="0"/>
                <a:cs typeface="Arial" pitchFamily="34" charset="0"/>
              </a:rPr>
              <a:t>Esta Empreitada consiste na construção de novas Redes de Distribuição Eléctrica em MT, BT e IP.</a:t>
            </a:r>
          </a:p>
          <a:p>
            <a:pPr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pt-PT" sz="2000" dirty="0" smtClean="0">
                <a:latin typeface="Arial" pitchFamily="34" charset="0"/>
                <a:cs typeface="Arial" pitchFamily="34" charset="0"/>
              </a:rPr>
              <a:t>As Redes em MT são do tipo aéreo e subterrâneo, sendo as BT sempre em linha aérea e com caixas de Distribuição Pública no final das mesmas. </a:t>
            </a:r>
          </a:p>
          <a:p>
            <a:pPr>
              <a:buNone/>
            </a:pPr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pt-PT" sz="2000" dirty="0" smtClean="0">
                <a:latin typeface="Arial" pitchFamily="34" charset="0"/>
                <a:cs typeface="Arial" pitchFamily="34" charset="0"/>
              </a:rPr>
              <a:t>As luminárias das redes de IP são suportadas pelos postes da rede de BT. </a:t>
            </a:r>
          </a:p>
          <a:p>
            <a:r>
              <a:rPr lang="pt-PT" sz="2000" dirty="0" smtClean="0">
                <a:latin typeface="Arial" pitchFamily="34" charset="0"/>
                <a:cs typeface="Arial" pitchFamily="34" charset="0"/>
              </a:rPr>
              <a:t>Formação “ON JOB” de pessoal para a Operação e Manutenção dos sistemas.</a:t>
            </a:r>
          </a:p>
          <a:p>
            <a:pPr algn="ctr">
              <a:buNone/>
              <a:defRPr/>
            </a:pPr>
            <a:endParaRPr lang="pt-PT" sz="20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642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CONSTRUÇÃO DE REDES DE DISTRIBUIÇÃO DE ENERGIA NAS CIDADES DE NDALATANDO , DONDO E LOCALIDADE DO ALTO DONDO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DONDO E ALTO DONDO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071" y="1285860"/>
            <a:ext cx="786264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5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071538" y="1268760"/>
            <a:ext cx="7858180" cy="5089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pt-PT" u="sng" dirty="0" smtClean="0">
                <a:solidFill>
                  <a:schemeClr val="tx1"/>
                </a:solidFill>
              </a:rPr>
              <a:t>Instalação de Redes de MT, BT e IP:</a:t>
            </a:r>
            <a:endParaRPr lang="pt-PT" i="1" u="sng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pt-PT" sz="2000" dirty="0" smtClean="0"/>
              <a:t>21 novos </a:t>
            </a:r>
            <a:r>
              <a:rPr lang="pt-PT" sz="2000" dirty="0" err="1" smtClean="0"/>
              <a:t>PT,s</a:t>
            </a:r>
            <a:r>
              <a:rPr lang="pt-PT" sz="2000" dirty="0" smtClean="0"/>
              <a:t> de 30 / 0,4KV (13 no </a:t>
            </a:r>
            <a:r>
              <a:rPr lang="pt-PT" sz="2000" dirty="0" err="1" smtClean="0"/>
              <a:t>Dondo</a:t>
            </a:r>
            <a:r>
              <a:rPr lang="pt-PT" sz="2000" dirty="0" smtClean="0"/>
              <a:t> e 8 no Alto </a:t>
            </a:r>
            <a:r>
              <a:rPr lang="pt-PT" sz="2000" dirty="0" err="1" smtClean="0"/>
              <a:t>Dondo</a:t>
            </a:r>
            <a:r>
              <a:rPr lang="pt-PT" sz="2000" dirty="0" smtClean="0"/>
              <a:t>);</a:t>
            </a:r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Potência Total instalada - 8.490KVA;</a:t>
            </a:r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Total de rede aérea MT em 30KV - 7.980m;</a:t>
            </a:r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Total de rede subterrânea MT em 30KV - 15.690m;</a:t>
            </a:r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Total de rede BT - 14.620m;</a:t>
            </a:r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Total de Armários de distribuição BT - 86;</a:t>
            </a:r>
          </a:p>
          <a:p>
            <a:pPr>
              <a:buNone/>
            </a:pPr>
            <a:endParaRPr lang="pt-PT" sz="600" dirty="0" smtClean="0"/>
          </a:p>
          <a:p>
            <a:r>
              <a:rPr lang="pt-PT" sz="2000" dirty="0" smtClean="0"/>
              <a:t>Total de armaduras de IP - 344.</a:t>
            </a:r>
          </a:p>
          <a:p>
            <a:endParaRPr lang="pt-PT" sz="2000" b="1" dirty="0" smtClean="0"/>
          </a:p>
          <a:p>
            <a:endParaRPr lang="pt-PT" sz="2000" b="1" dirty="0" smtClean="0"/>
          </a:p>
          <a:p>
            <a:endParaRPr lang="pt-PT" sz="2000" b="1" dirty="0" smtClean="0"/>
          </a:p>
          <a:p>
            <a:endParaRPr lang="pt-PT" sz="2000" b="1" dirty="0" smtClean="0"/>
          </a:p>
          <a:p>
            <a:endParaRPr lang="pt-PT" sz="2000" b="1" dirty="0" smtClean="0"/>
          </a:p>
          <a:p>
            <a:endParaRPr lang="pt-PT" sz="2000" b="1" dirty="0" smtClean="0"/>
          </a:p>
          <a:p>
            <a:endParaRPr lang="pt-PT" sz="20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PT" sz="2000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  <a:defRPr/>
            </a:pPr>
            <a:endParaRPr lang="pt-PT" sz="20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DONDO E ALTO DONDO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1  -  INTRODUÇÃO</a:t>
            </a:r>
            <a:endParaRPr lang="pt-PT" sz="2800" dirty="0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half" idx="1"/>
          </p:nvPr>
        </p:nvSpPr>
        <p:spPr>
          <a:xfrm>
            <a:off x="1043608" y="785794"/>
            <a:ext cx="7886110" cy="57150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spcBef>
                <a:spcPct val="0"/>
              </a:spcBef>
            </a:pPr>
            <a:r>
              <a:rPr lang="pt-PT" sz="1800" b="1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Área</a:t>
            </a:r>
            <a:r>
              <a:rPr lang="pt-PT" sz="1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– 24.110</a:t>
            </a:r>
            <a:r>
              <a:rPr lang="pt-PT" sz="1800" dirty="0" smtClean="0">
                <a:solidFill>
                  <a:schemeClr val="tx2"/>
                </a:solidFill>
              </a:rPr>
              <a:t>Km</a:t>
            </a:r>
            <a:r>
              <a:rPr lang="pt-PT" sz="1800" baseline="30000" dirty="0" smtClean="0">
                <a:solidFill>
                  <a:schemeClr val="tx2"/>
                </a:solidFill>
              </a:rPr>
              <a:t>2</a:t>
            </a:r>
            <a:r>
              <a:rPr lang="pt-PT" sz="1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;                                          </a:t>
            </a:r>
            <a:r>
              <a:rPr lang="pt-PT" sz="1800" b="1" dirty="0" smtClean="0">
                <a:solidFill>
                  <a:schemeClr val="tx2"/>
                </a:solidFill>
              </a:rPr>
              <a:t>10 Municípios</a:t>
            </a:r>
            <a:endParaRPr lang="pt-PT" sz="1800" dirty="0" smtClean="0">
              <a:solidFill>
                <a:schemeClr val="tx2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</a:pPr>
            <a:r>
              <a:rPr lang="pt-PT" sz="1800" b="1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População aproximada – </a:t>
            </a:r>
            <a:r>
              <a:rPr lang="pt-PT" sz="1800" dirty="0" smtClean="0">
                <a:solidFill>
                  <a:schemeClr val="tx2"/>
                </a:solidFill>
              </a:rPr>
              <a:t>Os resultados preliminares do Censo 2014, indicam que em 16 de Maio residiam na Província de Cuanza Norte, </a:t>
            </a:r>
            <a:r>
              <a:rPr lang="pt-PT" sz="1800" b="1" dirty="0" smtClean="0">
                <a:solidFill>
                  <a:schemeClr val="tx2"/>
                </a:solidFill>
              </a:rPr>
              <a:t>427.971</a:t>
            </a:r>
            <a:r>
              <a:rPr lang="pt-PT" sz="1800" dirty="0" smtClean="0">
                <a:solidFill>
                  <a:schemeClr val="tx2"/>
                </a:solidFill>
              </a:rPr>
              <a:t> pessoas.</a:t>
            </a:r>
            <a:endParaRPr lang="pt-PT" dirty="0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1500166" y="1979252"/>
          <a:ext cx="7429552" cy="4286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682"/>
                <a:gridCol w="2376264"/>
                <a:gridCol w="992152"/>
                <a:gridCol w="2357454"/>
              </a:tblGrid>
              <a:tr h="56953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Município</a:t>
                      </a:r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Sede Municipal </a:t>
                      </a:r>
                    </a:p>
                    <a:p>
                      <a:pPr algn="ctr"/>
                      <a:r>
                        <a:rPr lang="pt-PT" sz="1600" dirty="0" smtClean="0"/>
                        <a:t>Concentração Populacional ( % )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Habitantes Município </a:t>
                      </a:r>
                      <a:endParaRPr lang="pt-PT" sz="1600" dirty="0"/>
                    </a:p>
                  </a:txBody>
                  <a:tcPr/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Cazengo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Ndalatando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bg1"/>
                          </a:solidFill>
                        </a:rPr>
                        <a:t>38,8</a:t>
                      </a:r>
                      <a:endParaRPr lang="pt-P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bg1"/>
                          </a:solidFill>
                        </a:rPr>
                        <a:t>165.839</a:t>
                      </a:r>
                      <a:endParaRPr lang="pt-P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Lucala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Lucala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4,7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20.148</a:t>
                      </a:r>
                      <a:endParaRPr lang="pt-PT" sz="1600" dirty="0"/>
                    </a:p>
                  </a:txBody>
                  <a:tcPr/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Golungo</a:t>
                      </a:r>
                      <a:r>
                        <a:rPr lang="pt-PT" sz="1600" dirty="0" smtClean="0"/>
                        <a:t> Alto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Golungo</a:t>
                      </a:r>
                      <a:r>
                        <a:rPr lang="pt-PT" sz="1600" baseline="0" dirty="0" smtClean="0"/>
                        <a:t> Alto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6,8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29.259</a:t>
                      </a:r>
                      <a:endParaRPr lang="pt-PT" sz="1600" dirty="0"/>
                    </a:p>
                  </a:txBody>
                  <a:tcPr/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Cambambe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Dondo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20,8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88.951</a:t>
                      </a:r>
                      <a:endParaRPr lang="pt-PT" sz="1600" dirty="0"/>
                    </a:p>
                  </a:txBody>
                  <a:tcPr/>
                </a:tc>
              </a:tr>
              <a:tr h="424665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Ambaca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Camabatela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14,2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60.835</a:t>
                      </a:r>
                      <a:endParaRPr lang="pt-PT" sz="1600" dirty="0"/>
                    </a:p>
                  </a:txBody>
                  <a:tcPr/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Kikulungo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Kikulungo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2,4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10.060</a:t>
                      </a:r>
                      <a:endParaRPr lang="pt-PT" sz="1600" dirty="0"/>
                    </a:p>
                  </a:txBody>
                  <a:tcPr/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Bolongongo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Bolongongo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3,0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12.635</a:t>
                      </a:r>
                      <a:endParaRPr lang="pt-PT" sz="1600" dirty="0"/>
                    </a:p>
                  </a:txBody>
                  <a:tcPr/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Banga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Banga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2,2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9.493</a:t>
                      </a:r>
                      <a:endParaRPr lang="pt-PT" sz="1600" dirty="0"/>
                    </a:p>
                  </a:txBody>
                  <a:tcPr/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Samba </a:t>
                      </a:r>
                      <a:r>
                        <a:rPr lang="pt-PT" sz="1600" dirty="0" err="1" smtClean="0"/>
                        <a:t>Cajú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Samba </a:t>
                      </a:r>
                      <a:r>
                        <a:rPr lang="pt-PT" sz="1600" dirty="0" err="1" smtClean="0"/>
                        <a:t>Cajú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5,6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23.886</a:t>
                      </a:r>
                      <a:endParaRPr lang="pt-PT" sz="1600" dirty="0"/>
                    </a:p>
                  </a:txBody>
                  <a:tcPr/>
                </a:tc>
              </a:tr>
              <a:tr h="36469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Ngonguembo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Kilombo</a:t>
                      </a:r>
                      <a:r>
                        <a:rPr lang="pt-PT" sz="1600" dirty="0" smtClean="0"/>
                        <a:t> </a:t>
                      </a:r>
                      <a:r>
                        <a:rPr lang="pt-PT" sz="1600" dirty="0" err="1" smtClean="0"/>
                        <a:t>dembos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1,6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6.865</a:t>
                      </a:r>
                      <a:endParaRPr lang="pt-PT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DONDO E ALTO DONDO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defRPr/>
            </a:pPr>
            <a:r>
              <a:rPr lang="pt-PT" sz="2000" dirty="0" smtClean="0"/>
              <a:t>REDE DE MÉDIA TENSÃO 30KV,  AÉREA</a:t>
            </a:r>
            <a:endParaRPr lang="en-US" sz="2000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643314"/>
            <a:ext cx="2857520" cy="231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214421"/>
            <a:ext cx="3014491" cy="227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624406"/>
            <a:ext cx="3004213" cy="232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285860"/>
            <a:ext cx="287009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DONDO E ALTO DONDO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defRPr/>
            </a:pPr>
            <a:r>
              <a:rPr lang="pt-PT" sz="2000" dirty="0" smtClean="0"/>
              <a:t>REDE DE MÉDIA TENSÃO 30KV,  SUBTERRÂNEA</a:t>
            </a:r>
            <a:endParaRPr lang="en-US" sz="20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3000396" cy="226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285860"/>
            <a:ext cx="2955817" cy="232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78619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655241"/>
            <a:ext cx="3071834" cy="228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DONDO E ALTO DONDO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defRPr/>
            </a:pPr>
            <a:r>
              <a:rPr lang="pt-PT" sz="2000" dirty="0" smtClean="0"/>
              <a:t>POSTOS DE TRANSFORMAÇÃO 30 / 0,4KV</a:t>
            </a:r>
            <a:endParaRPr lang="en-US" sz="2000" dirty="0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929066"/>
            <a:ext cx="31432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214422"/>
            <a:ext cx="304465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214422"/>
            <a:ext cx="3071834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786190"/>
            <a:ext cx="30194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DONDO E ALTO DONDO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defRPr/>
            </a:pPr>
            <a:r>
              <a:rPr lang="pt-PT" sz="2000" dirty="0" smtClean="0">
                <a:solidFill>
                  <a:schemeClr val="tx1"/>
                </a:solidFill>
              </a:rPr>
              <a:t>REDE DE DISTRIBUIÇÃO E ILUMINAÇÃO PÚBLICA</a:t>
            </a:r>
            <a:endParaRPr lang="pt-PT" sz="2000" dirty="0">
              <a:solidFill>
                <a:schemeClr val="tx1"/>
              </a:solidFill>
            </a:endParaRPr>
          </a:p>
        </p:txBody>
      </p:sp>
      <p:pic>
        <p:nvPicPr>
          <p:cNvPr id="12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214422"/>
            <a:ext cx="282461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7" y="3523163"/>
            <a:ext cx="2928957" cy="235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571876"/>
            <a:ext cx="287988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214421"/>
            <a:ext cx="2928958" cy="21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1285859"/>
            <a:ext cx="7865687" cy="5072099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5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071538" y="1357298"/>
            <a:ext cx="7858180" cy="50006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pt-PT" u="sng" dirty="0" smtClean="0">
                <a:solidFill>
                  <a:schemeClr val="tx1"/>
                </a:solidFill>
              </a:rPr>
              <a:t>Instalação de Redes de MT, BT e IP:</a:t>
            </a:r>
            <a:endParaRPr lang="pt-PT" i="1" u="sng" dirty="0" smtClean="0">
              <a:solidFill>
                <a:schemeClr val="tx1"/>
              </a:solidFill>
              <a:cs typeface="Arial" pitchFamily="34" charset="0"/>
            </a:endParaRPr>
          </a:p>
          <a:p>
            <a:endParaRPr lang="pt-PT" sz="2000" dirty="0" smtClean="0"/>
          </a:p>
          <a:p>
            <a:r>
              <a:rPr lang="pt-PT" sz="2000" dirty="0" smtClean="0">
                <a:cs typeface="Arial" pitchFamily="34" charset="0"/>
              </a:rPr>
              <a:t>2 Novas Subestações (Postos de seccionamento) 30 / 15KV, com Transformadores de 5MVA cada;</a:t>
            </a:r>
          </a:p>
          <a:p>
            <a:r>
              <a:rPr lang="pt-PT" sz="2000" dirty="0" smtClean="0"/>
              <a:t>10 novos </a:t>
            </a:r>
            <a:r>
              <a:rPr lang="pt-PT" sz="2000" dirty="0" err="1" smtClean="0"/>
              <a:t>PT,s</a:t>
            </a:r>
            <a:r>
              <a:rPr lang="pt-PT" sz="2000" dirty="0" smtClean="0"/>
              <a:t> de 15 / 0,4KV;</a:t>
            </a:r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Potência Total instalada: - 4.540KVA;</a:t>
            </a:r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Total de </a:t>
            </a:r>
            <a:r>
              <a:rPr lang="pt-PT" sz="2000" dirty="0" smtClean="0">
                <a:cs typeface="Arial" pitchFamily="34" charset="0"/>
              </a:rPr>
              <a:t>rede aérea MT em15KV e 30KV - 9.250m;</a:t>
            </a:r>
            <a:endParaRPr lang="pt-PT" sz="2000" dirty="0" smtClean="0"/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Total de rede </a:t>
            </a:r>
            <a:r>
              <a:rPr lang="pt-PT" sz="2000" dirty="0" smtClean="0">
                <a:cs typeface="Arial" pitchFamily="34" charset="0"/>
              </a:rPr>
              <a:t>subterrânea MT em150KV e 30KV - 21.240m;</a:t>
            </a:r>
            <a:endParaRPr lang="pt-PT" sz="500" dirty="0" smtClean="0"/>
          </a:p>
          <a:p>
            <a:r>
              <a:rPr lang="pt-PT" sz="2000" dirty="0" smtClean="0"/>
              <a:t>Total </a:t>
            </a:r>
            <a:r>
              <a:rPr lang="pt-PT" sz="2000" dirty="0" smtClean="0">
                <a:cs typeface="Arial" pitchFamily="34" charset="0"/>
              </a:rPr>
              <a:t>de rede BT - 7.650m;</a:t>
            </a:r>
            <a:endParaRPr lang="pt-PT" sz="2000" dirty="0" smtClean="0"/>
          </a:p>
          <a:p>
            <a:pPr>
              <a:buNone/>
            </a:pPr>
            <a:endParaRPr lang="pt-PT" sz="500" dirty="0" smtClean="0"/>
          </a:p>
          <a:p>
            <a:r>
              <a:rPr lang="pt-PT" sz="2000" dirty="0" smtClean="0"/>
              <a:t>Total </a:t>
            </a:r>
            <a:r>
              <a:rPr lang="pt-PT" sz="2000" dirty="0" smtClean="0">
                <a:cs typeface="Arial" pitchFamily="34" charset="0"/>
              </a:rPr>
              <a:t>de Armários de distribuição BT - 45;</a:t>
            </a:r>
            <a:endParaRPr lang="pt-PT" sz="600" dirty="0" smtClean="0"/>
          </a:p>
          <a:p>
            <a:r>
              <a:rPr lang="pt-PT" sz="2000" dirty="0" smtClean="0"/>
              <a:t>Total de </a:t>
            </a:r>
            <a:r>
              <a:rPr lang="pt-PT" sz="2000" dirty="0" smtClean="0">
                <a:cs typeface="Arial" pitchFamily="34" charset="0"/>
              </a:rPr>
              <a:t>armaduras de IP - 180.</a:t>
            </a:r>
          </a:p>
          <a:p>
            <a:pPr algn="ctr">
              <a:buNone/>
              <a:defRPr/>
            </a:pPr>
            <a:endParaRPr lang="pt-PT" sz="20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/>
            <a:r>
              <a:rPr lang="pt-PT" sz="2000" dirty="0" smtClean="0"/>
              <a:t>SUBESTAÇÃO LESTE – BAIRRO SASSA</a:t>
            </a:r>
            <a:endParaRPr lang="pt-PT" sz="2000" dirty="0"/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7402861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/>
            <a:r>
              <a:rPr lang="pt-PT" sz="2000" dirty="0" smtClean="0"/>
              <a:t>SUBESTAÇÃO OESTE – BAIRRO CATOME DE CIMA</a:t>
            </a:r>
            <a:endParaRPr lang="pt-PT" sz="2000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736478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/>
            <a:r>
              <a:rPr lang="pt-PT" sz="2000" dirty="0" smtClean="0"/>
              <a:t>PORMENORES DA SALA DE COMANDO </a:t>
            </a:r>
            <a:r>
              <a:rPr lang="pt-PT" sz="2000" dirty="0" err="1" smtClean="0"/>
              <a:t>SE.s</a:t>
            </a:r>
            <a:r>
              <a:rPr lang="pt-PT" sz="2000" dirty="0" smtClean="0"/>
              <a:t> - NDALATANDO </a:t>
            </a:r>
            <a:endParaRPr lang="pt-PT" sz="20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226220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285860"/>
            <a:ext cx="234886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000504"/>
            <a:ext cx="234843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000504"/>
            <a:ext cx="216962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4000504"/>
            <a:ext cx="228383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1285860"/>
            <a:ext cx="226278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defRPr/>
            </a:pPr>
            <a:r>
              <a:rPr lang="pt-PT" sz="2000" dirty="0" smtClean="0"/>
              <a:t>REDE DE MÉDIA TENSÃO 15KV,  AÉREA</a:t>
            </a:r>
            <a:endParaRPr lang="en-US" sz="20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714752"/>
            <a:ext cx="300039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1223250"/>
            <a:ext cx="2814637" cy="21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714752"/>
            <a:ext cx="287322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 descr="E:\Rodrisol-Sinohydro\P6270287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142984"/>
            <a:ext cx="2857500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43608" y="274638"/>
            <a:ext cx="7848872" cy="368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544663"/>
              </p:ext>
            </p:extLst>
          </p:nvPr>
        </p:nvGraphicFramePr>
        <p:xfrm>
          <a:off x="1115616" y="1484784"/>
          <a:ext cx="381642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440160"/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buNone/>
                        <a:defRPr/>
                      </a:pPr>
                      <a:r>
                        <a:rPr lang="pt-PT" sz="2400" b="1" dirty="0" smtClean="0">
                          <a:latin typeface="Arial Narrow" pitchFamily="34" charset="0"/>
                        </a:rPr>
                        <a:t>ENERGIA DA REDE PUBLICA </a:t>
                      </a:r>
                    </a:p>
                    <a:p>
                      <a:pPr algn="ctr">
                        <a:buNone/>
                        <a:defRPr/>
                      </a:pPr>
                      <a:r>
                        <a:rPr lang="pt-PT" sz="2400" b="1" dirty="0" smtClean="0">
                          <a:latin typeface="Arial Narrow" pitchFamily="34" charset="0"/>
                        </a:rPr>
                        <a:t>E FONTES ALTERNATIVAS (MW)</a:t>
                      </a:r>
                      <a:endParaRPr lang="pt-P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Ambaca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 smtClean="0"/>
                        <a:t>2,94 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Cambambe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 smtClean="0">
                          <a:solidFill>
                            <a:srgbClr val="FFFFFF"/>
                          </a:solidFill>
                        </a:rPr>
                        <a:t>20,317</a:t>
                      </a:r>
                      <a:r>
                        <a:rPr lang="pt-PT" sz="240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endParaRPr lang="pt-PT" sz="2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Cazengo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 smtClean="0"/>
                        <a:t>16,88 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Golungo</a:t>
                      </a:r>
                      <a:r>
                        <a:rPr lang="pt-PT" sz="2400" dirty="0" smtClean="0"/>
                        <a:t> Alto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 smtClean="0"/>
                        <a:t>1,42 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Lucala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 smtClean="0"/>
                        <a:t>2,575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Samba </a:t>
                      </a:r>
                      <a:r>
                        <a:rPr lang="pt-PT" sz="2400" dirty="0" err="1" smtClean="0"/>
                        <a:t>Cajú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0" dirty="0" smtClean="0"/>
                        <a:t>19,3</a:t>
                      </a:r>
                      <a:endParaRPr lang="pt-PT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5148064" y="836712"/>
          <a:ext cx="376808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535832"/>
              </a:tblGrid>
              <a:tr h="37084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PT" sz="2400" b="1" dirty="0" smtClean="0">
                          <a:latin typeface="Arial Narrow" pitchFamily="34" charset="0"/>
                        </a:rPr>
                        <a:t>ENERGIA DE FONTES</a:t>
                      </a:r>
                    </a:p>
                    <a:p>
                      <a:pPr algn="ctr">
                        <a:buNone/>
                      </a:pPr>
                      <a:r>
                        <a:rPr lang="pt-PT" sz="2400" b="1" dirty="0" smtClean="0">
                          <a:latin typeface="Arial Narrow" pitchFamily="34" charset="0"/>
                        </a:rPr>
                        <a:t>ALTERNATIVAS (MW)</a:t>
                      </a:r>
                      <a:endParaRPr lang="pt-P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Bolongongo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b="1" dirty="0" smtClean="0"/>
                        <a:t>0,389</a:t>
                      </a:r>
                      <a:endParaRPr lang="pt-PT" sz="24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Kikulungo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 smtClean="0"/>
                        <a:t>2,1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Banga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 smtClean="0"/>
                        <a:t>1,155</a:t>
                      </a:r>
                      <a:endParaRPr lang="pt-PT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2400" dirty="0" err="1" smtClean="0"/>
                        <a:t>Ngonguembo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2400" dirty="0" smtClean="0"/>
                        <a:t>0,84</a:t>
                      </a:r>
                      <a:endParaRPr lang="pt-PT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627" y="3573463"/>
            <a:ext cx="3668183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defRPr/>
            </a:pPr>
            <a:r>
              <a:rPr lang="pt-PT" sz="2000" dirty="0" smtClean="0"/>
              <a:t>REDE DE MÉDIA TENSÃO 15KV,  SUBTERRÂNEA</a:t>
            </a:r>
            <a:endParaRPr lang="en-US" sz="2000" dirty="0"/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643314"/>
            <a:ext cx="291327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214422"/>
            <a:ext cx="287801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214422"/>
            <a:ext cx="292895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714752"/>
            <a:ext cx="287219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defRPr/>
            </a:pPr>
            <a:r>
              <a:rPr lang="pt-PT" sz="2000" dirty="0" smtClean="0"/>
              <a:t>POSTOS DE TRANSFORMAÇÃO 15 / 0,4KV</a:t>
            </a:r>
            <a:endParaRPr lang="en-US" sz="2000" dirty="0"/>
          </a:p>
        </p:txBody>
      </p:sp>
      <p:pic>
        <p:nvPicPr>
          <p:cNvPr id="1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244384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071942"/>
            <a:ext cx="227443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214422"/>
            <a:ext cx="240101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071942"/>
            <a:ext cx="227443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214422"/>
            <a:ext cx="2214578" cy="465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t-PT" sz="2000" dirty="0" smtClean="0"/>
              <a:t>EMPREITADA ENERGIA NDALATANDO</a:t>
            </a:r>
            <a:endParaRPr kumimoji="0" lang="pt-PT" sz="20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71538" y="6086494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>
              <a:defRPr/>
            </a:pPr>
            <a:r>
              <a:rPr lang="pt-PT" sz="2000" dirty="0" smtClean="0">
                <a:solidFill>
                  <a:schemeClr val="tx1"/>
                </a:solidFill>
              </a:rPr>
              <a:t>REDE DE DISTRIBUIÇÃO E ILUMINAÇÃO PÚBLICA</a:t>
            </a:r>
            <a:endParaRPr lang="pt-PT" sz="20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7" y="1142985"/>
            <a:ext cx="3071834" cy="230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E:\Rodrisol-Sinohydro\3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7886" y="1142984"/>
            <a:ext cx="3053240" cy="2286016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525138"/>
            <a:ext cx="3071834" cy="234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535825"/>
            <a:ext cx="3013987" cy="226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500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FORMAÇÃO DO PESSOAL (OPERAÇÃO</a:t>
            </a:r>
            <a:r>
              <a:rPr kumimoji="0" lang="pt-PT" sz="2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E MANUTENÇÃO)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C:\Users\USER\Videos\CAM01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7" y="1285860"/>
            <a:ext cx="3571901" cy="2678926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071942"/>
            <a:ext cx="3618496" cy="258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018344"/>
            <a:ext cx="3522823" cy="264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285859"/>
            <a:ext cx="3522942" cy="264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3 - INVESTIMENTOS REALIZADOS EM 2013 - 2015  </a:t>
            </a:r>
            <a:endParaRPr lang="pt-PT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071538" y="714356"/>
            <a:ext cx="7858180" cy="500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FORMAÇÃO DO PESSOAL (OPERAÇÃO</a:t>
            </a:r>
            <a:r>
              <a:rPr kumimoji="0" lang="pt-PT" sz="20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E MANUTENÇÃO)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85860"/>
            <a:ext cx="3594380" cy="269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85860"/>
            <a:ext cx="3571900" cy="267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 descr="E:\Rodrisol-Sinohydro\2015-06-06  Dondo\DSC04137 - Có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00504"/>
            <a:ext cx="3571900" cy="2688541"/>
          </a:xfrm>
          <a:prstGeom prst="rect">
            <a:avLst/>
          </a:prstGeom>
          <a:noFill/>
        </p:spPr>
      </p:pic>
      <p:pic>
        <p:nvPicPr>
          <p:cNvPr id="10246" name="Picture 6" descr="E:\Rodrisol-Sinohydro\Seleção Dondo 05-2015\DSC037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981534"/>
            <a:ext cx="3571900" cy="2679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150" cy="368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t-PT" sz="2400" dirty="0" smtClean="0"/>
              <a:t>4 - CONSTRANGIMENTOS</a:t>
            </a:r>
            <a:endParaRPr lang="pt-PT" sz="2400" dirty="0"/>
          </a:p>
        </p:txBody>
      </p:sp>
      <p:sp>
        <p:nvSpPr>
          <p:cNvPr id="20482" name="Marcador de Posição de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pt-PT" b="1" smtClean="0">
              <a:latin typeface="Arial Black" pitchFamily="34" charset="0"/>
            </a:endParaRPr>
          </a:p>
          <a:p>
            <a:pPr>
              <a:buFont typeface="Wingdings 2" pitchFamily="18" charset="2"/>
              <a:buNone/>
            </a:pPr>
            <a:endParaRPr lang="pt-PT" smtClean="0"/>
          </a:p>
        </p:txBody>
      </p:sp>
      <p:graphicFrame>
        <p:nvGraphicFramePr>
          <p:cNvPr id="6" name="Diagrama 5"/>
          <p:cNvGraphicFramePr/>
          <p:nvPr/>
        </p:nvGraphicFramePr>
        <p:xfrm>
          <a:off x="816911" y="1142984"/>
          <a:ext cx="7929915" cy="51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ângulo arredondado 4"/>
          <p:cNvSpPr/>
          <p:nvPr/>
        </p:nvSpPr>
        <p:spPr>
          <a:xfrm>
            <a:off x="1539044" y="5286388"/>
            <a:ext cx="7176359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400" b="1" dirty="0" smtClean="0">
                <a:solidFill>
                  <a:schemeClr val="tx1"/>
                </a:solidFill>
                <a:latin typeface="Arial Narrow" pitchFamily="34" charset="0"/>
              </a:rPr>
              <a:t>Necessidades de formação dos operadores dos sistemas</a:t>
            </a:r>
            <a:endParaRPr lang="pt-PT" sz="24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newsflash/>
    <p:sndAc>
      <p:stSnd>
        <p:snd r:embed="rId2" name="drumroll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41805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t-PT" sz="2400" dirty="0" smtClean="0"/>
              <a:t>5 – CONCLUSÕES E RECOMENDAÇÕES</a:t>
            </a:r>
            <a:endParaRPr lang="pt-PT" sz="24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15616" y="836712"/>
            <a:ext cx="7818072" cy="57606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pt-PT" sz="2400" dirty="0" smtClean="0"/>
          </a:p>
          <a:p>
            <a:r>
              <a:rPr lang="pt-PT" sz="2400" dirty="0" smtClean="0"/>
              <a:t>Extensão das Redes de Distribuição e Iluminação Pública à </a:t>
            </a:r>
            <a:r>
              <a:rPr lang="pt-PT" sz="2400" dirty="0" err="1" smtClean="0"/>
              <a:t>Kandanje</a:t>
            </a:r>
            <a:r>
              <a:rPr lang="pt-PT" sz="2400" dirty="0" smtClean="0"/>
              <a:t>, localizada a menos de 1km do Dondo;</a:t>
            </a:r>
          </a:p>
          <a:p>
            <a:pPr>
              <a:buNone/>
            </a:pPr>
            <a:endParaRPr lang="pt-PT" sz="1100" dirty="0" smtClean="0"/>
          </a:p>
          <a:p>
            <a:r>
              <a:rPr lang="pt-PT" sz="2400" dirty="0" smtClean="0"/>
              <a:t>Construção de um Ramal de 30KV, para a alimentação do sistema de Água de </a:t>
            </a:r>
            <a:r>
              <a:rPr lang="pt-PT" sz="2400" dirty="0" err="1" smtClean="0"/>
              <a:t>Dange</a:t>
            </a:r>
            <a:r>
              <a:rPr lang="pt-PT" sz="2400" dirty="0" smtClean="0"/>
              <a:t> </a:t>
            </a:r>
            <a:r>
              <a:rPr lang="pt-PT" sz="2400" dirty="0" err="1" smtClean="0"/>
              <a:t>ya</a:t>
            </a:r>
            <a:r>
              <a:rPr lang="pt-PT" sz="2400" dirty="0" smtClean="0"/>
              <a:t> </a:t>
            </a:r>
            <a:r>
              <a:rPr lang="pt-PT" sz="2400" dirty="0" err="1" smtClean="0"/>
              <a:t>Menha</a:t>
            </a:r>
            <a:r>
              <a:rPr lang="pt-PT" sz="2400" dirty="0" smtClean="0"/>
              <a:t>;</a:t>
            </a:r>
          </a:p>
          <a:p>
            <a:pPr>
              <a:buNone/>
            </a:pPr>
            <a:endParaRPr lang="pt-PT" sz="1100" dirty="0" smtClean="0"/>
          </a:p>
          <a:p>
            <a:r>
              <a:rPr lang="pt-PT" sz="2400" dirty="0" smtClean="0"/>
              <a:t>Garantir a integração dos formandos na Empresa Gestora da Rede de Distribuição de Energia em </a:t>
            </a:r>
            <a:r>
              <a:rPr lang="pt-PT" sz="2400" dirty="0" err="1" smtClean="0"/>
              <a:t>Ndalatando</a:t>
            </a:r>
            <a:r>
              <a:rPr lang="pt-PT" sz="2400" dirty="0" smtClean="0"/>
              <a:t> e Dondo;</a:t>
            </a:r>
          </a:p>
          <a:p>
            <a:pPr>
              <a:buNone/>
            </a:pPr>
            <a:endParaRPr lang="pt-PT" sz="1100" dirty="0" smtClean="0"/>
          </a:p>
          <a:p>
            <a:r>
              <a:rPr lang="pt-PT" sz="2400" dirty="0" smtClean="0"/>
              <a:t>Instalação de Contadores pré-pagos nas localidades com energia da Rede Pública.</a:t>
            </a:r>
            <a:endParaRPr lang="pt-PT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642918"/>
            <a:ext cx="72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ítulo 7"/>
          <p:cNvSpPr txBox="1">
            <a:spLocks/>
          </p:cNvSpPr>
          <p:nvPr/>
        </p:nvSpPr>
        <p:spPr>
          <a:xfrm>
            <a:off x="1142976" y="0"/>
            <a:ext cx="7498080" cy="6572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ivaldi" pitchFamily="66" charset="0"/>
                <a:ea typeface="+mn-ea"/>
                <a:cs typeface="+mn-cs"/>
              </a:rPr>
              <a:t> </a:t>
            </a:r>
            <a:r>
              <a:rPr kumimoji="0" lang="pt-PT" sz="6600" i="0" u="none" strike="noStrike" kern="1200" normalizeH="0" baseline="0" noProof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ivaldi" pitchFamily="66" charset="0"/>
                <a:ea typeface="+mn-ea"/>
                <a:cs typeface="+mn-cs"/>
              </a:rPr>
              <a:t>Muito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i="0" u="none" strike="noStrike" kern="1200" normalizeH="0" baseline="0" noProof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ivaldi" pitchFamily="66" charset="0"/>
                <a:ea typeface="+mn-ea"/>
                <a:cs typeface="+mn-cs"/>
              </a:rPr>
              <a:t>      obrigado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66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valdi" pitchFamily="66" charset="0"/>
              </a:rPr>
              <a:t>            </a:t>
            </a:r>
            <a:r>
              <a:rPr kumimoji="0" lang="pt-PT" sz="6600" i="0" u="none" strike="noStrike" kern="1200" normalizeH="0" baseline="0" noProof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ivaldi" pitchFamily="66" charset="0"/>
                <a:ea typeface="+mn-ea"/>
                <a:cs typeface="+mn-cs"/>
              </a:rPr>
              <a:t>pela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i="0" u="none" strike="noStrike" kern="1200" normalizeH="0" baseline="0" noProof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ivaldi" pitchFamily="66" charset="0"/>
                <a:ea typeface="+mn-ea"/>
                <a:cs typeface="+mn-cs"/>
              </a:rPr>
              <a:t>         atenção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6600" i="0" u="none" strike="noStrike" kern="1200" normalizeH="0" baseline="0" noProof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Vivaldi" pitchFamily="66" charset="0"/>
                <a:ea typeface="+mn-ea"/>
                <a:cs typeface="+mn-cs"/>
              </a:rPr>
              <a:t>                    dispensada </a:t>
            </a:r>
          </a:p>
        </p:txBody>
      </p:sp>
    </p:spTree>
  </p:cSld>
  <p:clrMapOvr>
    <a:masterClrMapping/>
  </p:clrMapOvr>
  <p:transition xmlns:p14="http://schemas.microsoft.com/office/powerpoint/2010/main">
    <p:newsflash/>
    <p:sndAc>
      <p:stSnd>
        <p:snd r:embed="rId3" name="bomb.wav"/>
      </p:stSnd>
    </p:sndAc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043608" y="714356"/>
            <a:ext cx="7890080" cy="3685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PRODUÇÃO DE ENERGIA ELÉCTRICA</a:t>
            </a: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95495"/>
              </p:ext>
            </p:extLst>
          </p:nvPr>
        </p:nvGraphicFramePr>
        <p:xfrm>
          <a:off x="1115616" y="1397000"/>
          <a:ext cx="7776864" cy="486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293"/>
                <a:gridCol w="1284253"/>
                <a:gridCol w="1105886"/>
                <a:gridCol w="1296144"/>
                <a:gridCol w="1296144"/>
                <a:gridCol w="1296144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Município</a:t>
                      </a:r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N.º Habitantes 2015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Pot</a:t>
                      </a:r>
                      <a:r>
                        <a:rPr lang="pt-PT" sz="1600" dirty="0" smtClean="0"/>
                        <a:t>. </a:t>
                      </a:r>
                      <a:r>
                        <a:rPr lang="pt-PT" sz="1600" dirty="0" err="1" smtClean="0"/>
                        <a:t>Instal</a:t>
                      </a:r>
                      <a:r>
                        <a:rPr lang="pt-PT" sz="1600" dirty="0" smtClean="0"/>
                        <a:t>.</a:t>
                      </a:r>
                    </a:p>
                    <a:p>
                      <a:pPr algn="ctr"/>
                      <a:r>
                        <a:rPr lang="pt-PT" sz="1600" dirty="0" smtClean="0"/>
                        <a:t>(MW)</a:t>
                      </a:r>
                      <a:endParaRPr lang="pt-PT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Pot</a:t>
                      </a:r>
                      <a:r>
                        <a:rPr lang="pt-PT" sz="1600" dirty="0" smtClean="0"/>
                        <a:t>. </a:t>
                      </a:r>
                      <a:r>
                        <a:rPr lang="pt-PT" sz="1600" dirty="0" err="1" smtClean="0"/>
                        <a:t>Dispon</a:t>
                      </a:r>
                      <a:r>
                        <a:rPr lang="pt-PT" sz="1600" dirty="0" smtClean="0"/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(MW)</a:t>
                      </a:r>
                      <a:endParaRPr lang="pt-PT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Nível </a:t>
                      </a:r>
                      <a:r>
                        <a:rPr lang="pt-PT" sz="1600" dirty="0" err="1" smtClean="0"/>
                        <a:t>At</a:t>
                      </a:r>
                      <a:r>
                        <a:rPr lang="pt-PT" sz="1600" dirty="0" smtClean="0"/>
                        <a:t>.</a:t>
                      </a:r>
                    </a:p>
                    <a:p>
                      <a:pPr algn="ctr"/>
                      <a:r>
                        <a:rPr lang="pt-PT" sz="1600" dirty="0" smtClean="0"/>
                        <a:t>(%)</a:t>
                      </a:r>
                      <a:endParaRPr lang="pt-PT" sz="16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Meio Urbano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Meio Rural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Cazengo</a:t>
                      </a:r>
                      <a:endParaRPr lang="pt-PT" sz="1600" dirty="0"/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  <a:p>
                      <a:pPr algn="r"/>
                      <a:endParaRPr lang="pt-PT" dirty="0" smtClean="0"/>
                    </a:p>
                    <a:p>
                      <a:pPr algn="r"/>
                      <a:endParaRPr lang="pt-PT" dirty="0" smtClean="0"/>
                    </a:p>
                    <a:p>
                      <a:pPr algn="r"/>
                      <a:endParaRPr lang="pt-PT" dirty="0" smtClean="0"/>
                    </a:p>
                    <a:p>
                      <a:pPr algn="r"/>
                      <a:endParaRPr lang="pt-PT" dirty="0" smtClean="0"/>
                    </a:p>
                    <a:p>
                      <a:pPr algn="r"/>
                      <a:r>
                        <a:rPr lang="pt-PT" dirty="0" smtClean="0"/>
                        <a:t>282.992</a:t>
                      </a: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  <a:p>
                      <a:pPr algn="r"/>
                      <a:endParaRPr lang="pt-PT" sz="1600" dirty="0" smtClean="0"/>
                    </a:p>
                    <a:p>
                      <a:pPr algn="r"/>
                      <a:endParaRPr lang="pt-PT" sz="1600" dirty="0" smtClean="0"/>
                    </a:p>
                    <a:p>
                      <a:pPr algn="r"/>
                      <a:endParaRPr lang="pt-PT" sz="1600" dirty="0" smtClean="0"/>
                    </a:p>
                    <a:p>
                      <a:pPr algn="r"/>
                      <a:endParaRPr lang="pt-PT" sz="1600" dirty="0" smtClean="0"/>
                    </a:p>
                    <a:p>
                      <a:pPr algn="r"/>
                      <a:endParaRPr lang="pt-PT" sz="1600" dirty="0" smtClean="0"/>
                    </a:p>
                    <a:p>
                      <a:pPr algn="r"/>
                      <a:r>
                        <a:rPr lang="pt-PT" sz="1600" dirty="0" smtClean="0"/>
                        <a:t>144.979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16,88</a:t>
                      </a:r>
                      <a:endParaRPr lang="pt-PT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/>
                      <a:endParaRPr lang="pt-PT" sz="2400" dirty="0" smtClean="0"/>
                    </a:p>
                    <a:p>
                      <a:pPr algn="r"/>
                      <a:r>
                        <a:rPr lang="pt-PT" sz="1600" dirty="0" smtClean="0"/>
                        <a:t>0,7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75</a:t>
                      </a:r>
                      <a:endParaRPr lang="pt-P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Lucala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2,575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70</a:t>
                      </a:r>
                      <a:endParaRPr lang="pt-P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Golungo</a:t>
                      </a:r>
                      <a:r>
                        <a:rPr lang="pt-PT" sz="1600" dirty="0" smtClean="0"/>
                        <a:t> Alto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1.42 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68</a:t>
                      </a:r>
                      <a:endParaRPr lang="pt-P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err="1" smtClean="0">
                          <a:solidFill>
                            <a:schemeClr val="bg1"/>
                          </a:solidFill>
                        </a:rPr>
                        <a:t>Cambambe</a:t>
                      </a:r>
                      <a:endParaRPr lang="pt-P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rgbClr val="FFFFFF"/>
                          </a:solidFill>
                        </a:rPr>
                        <a:t>20,317</a:t>
                      </a:r>
                      <a:endParaRPr lang="pt-PT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8,25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75</a:t>
                      </a:r>
                      <a:endParaRPr lang="pt-P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Ambaca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2,94</a:t>
                      </a:r>
                      <a:endParaRPr lang="pt-PT" sz="16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68</a:t>
                      </a:r>
                      <a:endParaRPr lang="pt-P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err="1" smtClean="0"/>
                        <a:t>Kikulungo</a:t>
                      </a:r>
                      <a:endParaRPr lang="pt-PT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2.1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pt-P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err="1" smtClean="0"/>
                        <a:t>Bolongongo</a:t>
                      </a:r>
                      <a:endParaRPr lang="pt-PT" sz="1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0,389</a:t>
                      </a:r>
                      <a:endParaRPr lang="pt-PT" sz="1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60</a:t>
                      </a:r>
                      <a:endParaRPr lang="pt-P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Banga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1.155</a:t>
                      </a:r>
                      <a:endParaRPr lang="pt-PT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30</a:t>
                      </a:r>
                      <a:endParaRPr lang="pt-P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sz="1600" b="0" dirty="0" smtClean="0">
                          <a:solidFill>
                            <a:srgbClr val="000000"/>
                          </a:solidFill>
                        </a:rPr>
                        <a:t>Samba </a:t>
                      </a:r>
                      <a:r>
                        <a:rPr lang="pt-PT" sz="1600" b="0" dirty="0" err="1" smtClean="0">
                          <a:solidFill>
                            <a:srgbClr val="000000"/>
                          </a:solidFill>
                        </a:rPr>
                        <a:t>Cajú</a:t>
                      </a:r>
                      <a:endParaRPr lang="pt-PT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0" dirty="0" smtClean="0">
                          <a:solidFill>
                            <a:schemeClr val="tx1"/>
                          </a:solidFill>
                        </a:rPr>
                        <a:t>19,3 </a:t>
                      </a:r>
                      <a:endParaRPr lang="pt-P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17,4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70</a:t>
                      </a:r>
                      <a:endParaRPr lang="pt-PT" sz="1600" dirty="0"/>
                    </a:p>
                  </a:txBody>
                  <a:tcPr/>
                </a:tc>
              </a:tr>
              <a:tr h="247744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>
                          <a:solidFill>
                            <a:schemeClr val="tx1"/>
                          </a:solidFill>
                        </a:rPr>
                        <a:t>Ngonguembo</a:t>
                      </a:r>
                      <a:endParaRPr lang="pt-PT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0,84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50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Total</a:t>
                      </a:r>
                      <a:endParaRPr lang="pt-P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800" b="1" dirty="0" smtClean="0">
                          <a:solidFill>
                            <a:schemeClr val="tx2"/>
                          </a:solidFill>
                        </a:rPr>
                        <a:t>427.971</a:t>
                      </a:r>
                      <a:endParaRPr lang="pt-P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/>
                        <a:t>70.416</a:t>
                      </a:r>
                      <a:endParaRPr lang="pt-P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043608" y="714356"/>
            <a:ext cx="7890080" cy="3685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DISTRIBUIÇÃO</a:t>
            </a:r>
            <a:r>
              <a:rPr kumimoji="0" lang="pt-P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DE ENERGIA ELÉCTRICA</a:t>
            </a: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55267"/>
              </p:ext>
            </p:extLst>
          </p:nvPr>
        </p:nvGraphicFramePr>
        <p:xfrm>
          <a:off x="1115616" y="1196752"/>
          <a:ext cx="7776862" cy="521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7"/>
                <a:gridCol w="1080120"/>
                <a:gridCol w="648072"/>
                <a:gridCol w="562024"/>
                <a:gridCol w="158056"/>
                <a:gridCol w="622438"/>
                <a:gridCol w="241658"/>
                <a:gridCol w="988732"/>
                <a:gridCol w="1000132"/>
                <a:gridCol w="891453"/>
              </a:tblGrid>
              <a:tr h="396269">
                <a:tc rowSpan="2"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Município</a:t>
                      </a:r>
                      <a:endParaRPr lang="pt-PT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pt-PT" sz="1600" dirty="0" smtClean="0"/>
                        <a:t>N-º </a:t>
                      </a:r>
                      <a:r>
                        <a:rPr lang="pt-PT" sz="1600" dirty="0" err="1" smtClean="0"/>
                        <a:t>Habit</a:t>
                      </a:r>
                      <a:r>
                        <a:rPr lang="pt-PT" sz="1600" dirty="0" smtClean="0"/>
                        <a:t>.</a:t>
                      </a:r>
                      <a:endParaRPr lang="pt-PT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pt-PT" sz="1600" dirty="0" smtClean="0"/>
                        <a:t>Consumidores MT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pt-PT" sz="1600" dirty="0" smtClean="0"/>
                        <a:t>Consumidores BT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PT" sz="1600" dirty="0"/>
                    </a:p>
                  </a:txBody>
                  <a:tcPr/>
                </a:tc>
              </a:tr>
              <a:tr h="39626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2013</a:t>
                      </a:r>
                      <a:endParaRPr lang="pt-PT" sz="16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PT" sz="1600" dirty="0" smtClean="0"/>
                        <a:t>2014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PT" sz="1600" dirty="0" smtClean="0"/>
                        <a:t>2015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2013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2014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2015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</a:tr>
              <a:tr h="303358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err="1" smtClean="0">
                          <a:solidFill>
                            <a:schemeClr val="bg1"/>
                          </a:solidFill>
                        </a:rPr>
                        <a:t>Cazengo</a:t>
                      </a:r>
                      <a:endParaRPr lang="pt-P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165.839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8</a:t>
                      </a:r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12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13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10.250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13.747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b="1" dirty="0" smtClean="0">
                          <a:solidFill>
                            <a:schemeClr val="bg1"/>
                          </a:solidFill>
                        </a:rPr>
                        <a:t>14.057</a:t>
                      </a:r>
                      <a:endParaRPr lang="pt-P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</a:tr>
              <a:tr h="39626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Lucala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20.148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</a:t>
                      </a:r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9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700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1.032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1.359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626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Golungo</a:t>
                      </a:r>
                      <a:r>
                        <a:rPr lang="pt-PT" sz="1600" dirty="0" smtClean="0"/>
                        <a:t> Alto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29.259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960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1.500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1.874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626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Cambambe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88.951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</a:t>
                      </a:r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3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13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5.700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6.347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7.729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626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Ambaca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60.835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616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1.978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2.325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626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Kikulungo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10.060</a:t>
                      </a:r>
                      <a:endParaRPr lang="pt-PT" sz="1600" dirty="0"/>
                    </a:p>
                  </a:txBody>
                  <a:tcPr/>
                </a:tc>
                <a:tc rowSpan="3" gridSpan="5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120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270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700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6269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err="1" smtClean="0"/>
                        <a:t>Bolongongo</a:t>
                      </a:r>
                      <a:endParaRPr lang="pt-PT" sz="1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12.635</a:t>
                      </a:r>
                      <a:endParaRPr lang="pt-PT" sz="1600" dirty="0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pt-PT" sz="16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98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126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/>
                        <a:t>140</a:t>
                      </a:r>
                      <a:endParaRPr lang="pt-PT" sz="16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</a:tr>
              <a:tr h="39626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Banga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9.493</a:t>
                      </a:r>
                      <a:endParaRPr lang="pt-PT" sz="1600" dirty="0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pt-PT" sz="16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130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250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280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6269">
                <a:tc>
                  <a:txBody>
                    <a:bodyPr/>
                    <a:lstStyle/>
                    <a:p>
                      <a:pPr algn="l"/>
                      <a:r>
                        <a:rPr lang="pt-PT" sz="1600" dirty="0" smtClean="0"/>
                        <a:t>Samba </a:t>
                      </a:r>
                      <a:r>
                        <a:rPr lang="pt-PT" sz="1600" dirty="0" err="1" smtClean="0"/>
                        <a:t>Cajú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23.886</a:t>
                      </a:r>
                      <a:endParaRPr lang="pt-PT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</a:t>
                      </a:r>
                      <a:endParaRPr lang="pt-PT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630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859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1.032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54558">
                <a:tc>
                  <a:txBody>
                    <a:bodyPr/>
                    <a:lstStyle/>
                    <a:p>
                      <a:pPr algn="l"/>
                      <a:r>
                        <a:rPr lang="pt-PT" sz="1600" dirty="0" err="1" smtClean="0"/>
                        <a:t>Ngonguembo</a:t>
                      </a:r>
                      <a:endParaRPr lang="pt-PT" sz="1600" dirty="0"/>
                    </a:p>
                  </a:txBody>
                  <a:tcP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6.865</a:t>
                      </a:r>
                      <a:endParaRPr lang="pt-PT" sz="1600" dirty="0"/>
                    </a:p>
                  </a:txBody>
                  <a:tcP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234</a:t>
                      </a: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600" dirty="0" smtClean="0"/>
                        <a:t>312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396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416">
                <a:tc>
                  <a:txBody>
                    <a:bodyPr/>
                    <a:lstStyle/>
                    <a:p>
                      <a:pPr algn="l"/>
                      <a:r>
                        <a:rPr lang="pt-PT" sz="1600" b="1" dirty="0" smtClean="0"/>
                        <a:t>Total</a:t>
                      </a:r>
                      <a:endParaRPr lang="pt-PT" sz="1600" b="1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pt-PT" sz="1600" b="1" dirty="0" smtClean="0"/>
                        <a:t>40</a:t>
                      </a:r>
                      <a:endParaRPr lang="pt-PT" sz="1600" b="1" dirty="0"/>
                    </a:p>
                  </a:txBody>
                  <a:tcP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6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dirty="0" smtClean="0"/>
                        <a:t>29.892</a:t>
                      </a:r>
                      <a:endParaRPr lang="pt-PT" sz="16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Município</a:t>
            </a:r>
            <a:r>
              <a:rPr kumimoji="0" lang="pt-PT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do </a:t>
            </a:r>
            <a:r>
              <a:rPr kumimoji="0" lang="pt-PT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Cazengo</a:t>
            </a:r>
            <a:r>
              <a:rPr kumimoji="0" lang="pt-PT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165.839 Habitantes</a:t>
            </a: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6" y="1124744"/>
          <a:ext cx="7839148" cy="4365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483"/>
                <a:gridCol w="967331"/>
                <a:gridCol w="1041741"/>
                <a:gridCol w="1041741"/>
                <a:gridCol w="892921"/>
                <a:gridCol w="892921"/>
                <a:gridCol w="919010"/>
              </a:tblGrid>
              <a:tr h="368772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</a:t>
                      </a:r>
                    </a:p>
                    <a:p>
                      <a:pPr algn="ctr"/>
                      <a:r>
                        <a:rPr lang="pt-PT" sz="1200" dirty="0" smtClean="0"/>
                        <a:t>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Dom.</a:t>
                      </a:r>
                      <a:endParaRPr lang="pt-PT" sz="1100" dirty="0"/>
                    </a:p>
                  </a:txBody>
                  <a:tcPr/>
                </a:tc>
              </a:tr>
              <a:tr h="221263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Ndalatando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Pública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16 MW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15/30 KV</a:t>
                      </a:r>
                      <a:endParaRPr lang="pt-PT" sz="1200" dirty="0"/>
                    </a:p>
                  </a:txBody>
                  <a:tcPr/>
                </a:tc>
                <a:tc rowSpan="12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aseline="0" dirty="0" smtClean="0"/>
                        <a:t>960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13.804</a:t>
                      </a:r>
                      <a:endParaRPr lang="pt-PT" sz="1200" dirty="0"/>
                    </a:p>
                  </a:txBody>
                  <a:tcPr/>
                </a:tc>
              </a:tr>
              <a:tr h="221263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Zanga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dirty="0" smtClean="0"/>
                        <a:t>Pública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0,25 MW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30 KV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42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30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Canhoca</a:t>
                      </a:r>
                      <a:endParaRPr lang="pt-PT" sz="1200" dirty="0"/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0,25 MW</a:t>
                      </a:r>
                      <a:endParaRPr lang="pt-PT" sz="1200" dirty="0"/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endParaRPr lang="pt-PT" sz="1200" dirty="0" smtClean="0"/>
                    </a:p>
                    <a:p>
                      <a:pPr algn="ctr"/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  <a:p>
                      <a:pPr algn="ctr"/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53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Tombó-Tombó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0,04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18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16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Kissecula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0,06</a:t>
                      </a:r>
                      <a:r>
                        <a:rPr lang="pt-PT" sz="1200" baseline="0" dirty="0" smtClean="0"/>
                        <a:t>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36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30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Catari</a:t>
                      </a:r>
                      <a:r>
                        <a:rPr lang="pt-PT" sz="1200" dirty="0" smtClean="0"/>
                        <a:t> /</a:t>
                      </a:r>
                      <a:r>
                        <a:rPr lang="pt-PT" sz="1200" dirty="0" err="1" smtClean="0"/>
                        <a:t>Zavula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46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36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Sociedade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0,04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19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16</a:t>
                      </a:r>
                      <a:endParaRPr lang="pt-PT" sz="1200" dirty="0"/>
                    </a:p>
                  </a:txBody>
                  <a:tcPr/>
                </a:tc>
              </a:tr>
              <a:tr h="368772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Nácio</a:t>
                      </a:r>
                      <a:r>
                        <a:rPr lang="pt-PT" sz="1200" dirty="0" smtClean="0"/>
                        <a:t>, </a:t>
                      </a:r>
                      <a:r>
                        <a:rPr lang="pt-PT" sz="1200" dirty="0" err="1" smtClean="0"/>
                        <a:t>Sambwa</a:t>
                      </a:r>
                      <a:r>
                        <a:rPr lang="pt-PT" sz="1200" dirty="0" smtClean="0"/>
                        <a:t> e Bandeira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27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25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Catamba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0,04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16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18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Kirima</a:t>
                      </a:r>
                      <a:r>
                        <a:rPr lang="pt-PT" sz="1200" dirty="0" smtClean="0"/>
                        <a:t> do </a:t>
                      </a:r>
                      <a:r>
                        <a:rPr lang="pt-PT" sz="1200" dirty="0" err="1" smtClean="0"/>
                        <a:t>Hola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0.06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30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16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Kirima</a:t>
                      </a:r>
                      <a:r>
                        <a:rPr lang="pt-PT" sz="1200" dirty="0" smtClean="0"/>
                        <a:t> do Meio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0,06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42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14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Kazombo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0,04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42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12</a:t>
                      </a:r>
                      <a:endParaRPr lang="pt-PT" sz="1200" dirty="0"/>
                    </a:p>
                  </a:txBody>
                  <a:tcPr/>
                </a:tc>
              </a:tr>
              <a:tr h="299115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17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1.331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14.057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589240"/>
            <a:ext cx="144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589240"/>
            <a:ext cx="155937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589240"/>
            <a:ext cx="144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589240"/>
            <a:ext cx="144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5589240"/>
            <a:ext cx="144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Município de Cambambe – 88.951 Habitantes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5" y="1295608"/>
          <a:ext cx="7814070" cy="3861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381"/>
                <a:gridCol w="900931"/>
                <a:gridCol w="1201242"/>
                <a:gridCol w="900931"/>
                <a:gridCol w="750777"/>
                <a:gridCol w="150155"/>
                <a:gridCol w="976009"/>
                <a:gridCol w="864644"/>
              </a:tblGrid>
              <a:tr h="28573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Dom.</a:t>
                      </a:r>
                      <a:endParaRPr lang="pt-PT" sz="1100" dirty="0"/>
                    </a:p>
                  </a:txBody>
                  <a:tcPr/>
                </a:tc>
              </a:tr>
              <a:tr h="257164">
                <a:tc rowSpan="3">
                  <a:txBody>
                    <a:bodyPr/>
                    <a:lstStyle/>
                    <a:p>
                      <a:r>
                        <a:rPr lang="pt-PT" sz="1200" dirty="0" smtClean="0"/>
                        <a:t>Dondo, </a:t>
                      </a:r>
                      <a:endParaRPr lang="pt-PT" sz="1200" dirty="0"/>
                    </a:p>
                    <a:p>
                      <a:r>
                        <a:rPr lang="pt-PT" sz="1200" dirty="0" smtClean="0"/>
                        <a:t>Alto Dondo e</a:t>
                      </a:r>
                      <a:endParaRPr lang="pt-PT" sz="1200" dirty="0"/>
                    </a:p>
                    <a:p>
                      <a:r>
                        <a:rPr lang="pt-PT" sz="1200" dirty="0" err="1" smtClean="0"/>
                        <a:t>Mucozo</a:t>
                      </a:r>
                      <a:endParaRPr lang="pt-PT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Pública</a:t>
                      </a:r>
                      <a:endParaRPr lang="pt-PT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20 MW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 rowSpan="6" gridSpan="2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540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6.716</a:t>
                      </a:r>
                      <a:endParaRPr lang="pt-PT" sz="1200" dirty="0"/>
                    </a:p>
                  </a:txBody>
                  <a:tcPr/>
                </a:tc>
              </a:tr>
              <a:tr h="268596"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Em</a:t>
                      </a:r>
                      <a:r>
                        <a:rPr lang="pt-PT" sz="1200" baseline="0" dirty="0" smtClean="0"/>
                        <a:t> curso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</a:tr>
              <a:tr h="263456"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70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Massangano</a:t>
                      </a:r>
                      <a:endParaRPr lang="pt-PT" sz="1200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0,051 MW</a:t>
                      </a:r>
                      <a:endParaRPr lang="pt-PT" sz="1200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70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10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S. P. </a:t>
                      </a:r>
                      <a:r>
                        <a:rPr lang="pt-PT" sz="1200" dirty="0" err="1" smtClean="0"/>
                        <a:t>Kilemba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0,100</a:t>
                      </a:r>
                      <a:r>
                        <a:rPr lang="pt-PT" sz="1200" baseline="0" dirty="0" smtClean="0"/>
                        <a:t>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60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30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Cassoalala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0,125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36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err="1" smtClean="0"/>
                        <a:t>Dange</a:t>
                      </a:r>
                      <a:r>
                        <a:rPr lang="pt-PT" sz="1200" dirty="0" smtClean="0"/>
                        <a:t> </a:t>
                      </a:r>
                      <a:r>
                        <a:rPr lang="pt-PT" sz="1200" dirty="0" err="1" smtClean="0"/>
                        <a:t>ya</a:t>
                      </a:r>
                      <a:r>
                        <a:rPr lang="pt-PT" sz="1200" dirty="0" smtClean="0"/>
                        <a:t> </a:t>
                      </a:r>
                      <a:r>
                        <a:rPr lang="pt-PT" sz="1200" dirty="0" err="1" smtClean="0"/>
                        <a:t>Menha</a:t>
                      </a:r>
                      <a:endParaRPr lang="pt-PT" sz="1200" dirty="0" smtClean="0"/>
                    </a:p>
                    <a:p>
                      <a:r>
                        <a:rPr lang="pt-PT" sz="1200" dirty="0" smtClean="0"/>
                        <a:t>    e</a:t>
                      </a:r>
                      <a:r>
                        <a:rPr lang="pt-PT" sz="1200" baseline="0" dirty="0" smtClean="0"/>
                        <a:t>  </a:t>
                      </a:r>
                      <a:r>
                        <a:rPr lang="pt-PT" sz="1200" dirty="0" err="1" smtClean="0"/>
                        <a:t>Caxissa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              Fora de serviço</a:t>
                      </a:r>
                      <a:endParaRPr lang="pt-PT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17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0,,04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23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Zenza</a:t>
                      </a:r>
                      <a:r>
                        <a:rPr lang="pt-PT" sz="1200" dirty="0" smtClean="0"/>
                        <a:t> do </a:t>
                      </a:r>
                      <a:r>
                        <a:rPr lang="pt-PT" sz="1200" dirty="0" err="1" smtClean="0"/>
                        <a:t>Itombe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0,051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PT" sz="1200" dirty="0" smtClean="0"/>
                        <a:t>50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25</a:t>
                      </a:r>
                      <a:endParaRPr lang="pt-PT" sz="1200" dirty="0"/>
                    </a:p>
                  </a:txBody>
                  <a:tcPr/>
                </a:tc>
              </a:tr>
              <a:tr h="356384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20.447MW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PT" sz="1200" b="1" dirty="0" smtClean="0"/>
                        <a:t>800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6.927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301208"/>
            <a:ext cx="1800000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H:\DPEA - KN\Cazengo (COMUNAS)\CIMG2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5301208"/>
            <a:ext cx="1800001" cy="1350000"/>
          </a:xfrm>
          <a:prstGeom prst="rect">
            <a:avLst/>
          </a:prstGeom>
          <a:noFill/>
        </p:spPr>
      </p:pic>
      <p:pic>
        <p:nvPicPr>
          <p:cNvPr id="8196" name="Picture 4" descr="H:\DPEA - KN\Cazengo (COMUNAS)\CIMG2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301208"/>
            <a:ext cx="1851429" cy="1350000"/>
          </a:xfrm>
          <a:prstGeom prst="rect">
            <a:avLst/>
          </a:prstGeom>
          <a:noFill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5301208"/>
            <a:ext cx="1800200" cy="13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pt-P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Município</a:t>
            </a:r>
            <a:r>
              <a:rPr kumimoji="0" lang="pt-PT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do Lucala – </a:t>
            </a: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20.148 Habitantes</a:t>
            </a:r>
            <a:endParaRPr kumimoji="0" lang="pt-PT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6" y="1340768"/>
          <a:ext cx="7776865" cy="184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527"/>
                <a:gridCol w="1120802"/>
                <a:gridCol w="1120802"/>
                <a:gridCol w="821922"/>
                <a:gridCol w="821922"/>
                <a:gridCol w="971362"/>
                <a:gridCol w="860528"/>
              </a:tblGrid>
              <a:tr h="28573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</a:p>
                    <a:p>
                      <a:r>
                        <a:rPr lang="pt-PT" sz="1200" baseline="0" dirty="0" smtClean="0"/>
                        <a:t>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</a:p>
                    <a:p>
                      <a:pPr algn="ctr"/>
                      <a:r>
                        <a:rPr lang="pt-PT" sz="1050" baseline="0" dirty="0" smtClean="0"/>
                        <a:t> luminosos</a:t>
                      </a:r>
                      <a:endParaRPr lang="pt-P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D</a:t>
                      </a:r>
                      <a:r>
                        <a:rPr lang="pt-PT" sz="1100" baseline="0" dirty="0" smtClean="0"/>
                        <a:t>om.</a:t>
                      </a:r>
                      <a:endParaRPr lang="pt-PT" sz="1100" dirty="0"/>
                    </a:p>
                  </a:txBody>
                  <a:tcPr/>
                </a:tc>
              </a:tr>
              <a:tr h="257164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Lucala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Pública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2,5 MW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endParaRPr lang="pt-PT" sz="1200" dirty="0" smtClean="0"/>
                    </a:p>
                    <a:p>
                      <a:pPr algn="r"/>
                      <a:endParaRPr lang="pt-PT" sz="1200" dirty="0" smtClean="0"/>
                    </a:p>
                    <a:p>
                      <a:pPr algn="r"/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  <a:p>
                      <a:pPr algn="r"/>
                      <a:endParaRPr lang="pt-PT" sz="1200" dirty="0" smtClean="0"/>
                    </a:p>
                    <a:p>
                      <a:pPr algn="r"/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420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1.339</a:t>
                      </a:r>
                      <a:endParaRPr lang="pt-PT" sz="1200" dirty="0"/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err="1" smtClean="0"/>
                        <a:t>Quiangombe</a:t>
                      </a:r>
                      <a:endParaRPr lang="pt-PT" sz="1200" dirty="0" smtClean="0"/>
                    </a:p>
                    <a:p>
                      <a:pPr algn="ctr"/>
                      <a:r>
                        <a:rPr lang="pt-PT" sz="1200" dirty="0" smtClean="0"/>
                        <a:t>e</a:t>
                      </a:r>
                      <a:endParaRPr lang="pt-PT" sz="1200" dirty="0"/>
                    </a:p>
                    <a:p>
                      <a:pPr algn="ctr"/>
                      <a:r>
                        <a:rPr lang="pt-PT" sz="1200" dirty="0" smtClean="0"/>
                        <a:t>Munguengue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200" dirty="0" smtClean="0"/>
                    </a:p>
                    <a:p>
                      <a:pPr algn="r"/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  <a:p>
                      <a:pPr algn="r"/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200" dirty="0" smtClean="0"/>
                    </a:p>
                    <a:p>
                      <a:pPr algn="r"/>
                      <a:r>
                        <a:rPr lang="pt-PT" sz="1200" dirty="0" smtClean="0"/>
                        <a:t>0,075 MW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200" dirty="0" smtClean="0"/>
                    </a:p>
                    <a:p>
                      <a:pPr algn="r"/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  <a:p>
                      <a:pPr algn="r"/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dirty="0" smtClean="0"/>
                        <a:t>45</a:t>
                      </a:r>
                      <a:endParaRPr lang="pt-PT" sz="1200" dirty="0"/>
                    </a:p>
                    <a:p>
                      <a:pPr algn="r"/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PT" sz="1200" dirty="0" smtClean="0"/>
                    </a:p>
                    <a:p>
                      <a:pPr algn="r"/>
                      <a:r>
                        <a:rPr lang="pt-PT" sz="1200" dirty="0" smtClean="0"/>
                        <a:t>20</a:t>
                      </a:r>
                      <a:endParaRPr lang="pt-PT" sz="1200" dirty="0"/>
                    </a:p>
                    <a:p>
                      <a:pPr algn="r"/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2,575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465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200" b="1" dirty="0" smtClean="0"/>
                        <a:t>1.359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3284984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733" y="3284984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3685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PT" sz="2800" dirty="0" smtClean="0"/>
              <a:t>2 - CARACTERIZAÇÃO DO SISTÉMA ELÉCTRICO</a:t>
            </a:r>
            <a:endParaRPr lang="pt-PT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43608" y="714356"/>
            <a:ext cx="788611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Município do </a:t>
            </a:r>
            <a:r>
              <a:rPr lang="pt-PT" sz="28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Golungo</a:t>
            </a:r>
            <a:r>
              <a:rPr lang="pt-PT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Alto – 29.259 Habitantes</a:t>
            </a:r>
            <a:endParaRPr lang="pt-PT" sz="28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Marcador de Posição de Conteúdo 12"/>
          <p:cNvGraphicFramePr>
            <a:graphicFrameLocks noGrp="1"/>
          </p:cNvGraphicFramePr>
          <p:nvPr>
            <p:ph sz="half" idx="1"/>
          </p:nvPr>
        </p:nvGraphicFramePr>
        <p:xfrm>
          <a:off x="1115616" y="1295608"/>
          <a:ext cx="7814069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380"/>
                <a:gridCol w="1126164"/>
                <a:gridCol w="1126164"/>
                <a:gridCol w="825854"/>
                <a:gridCol w="825854"/>
                <a:gridCol w="900931"/>
                <a:gridCol w="150155"/>
                <a:gridCol w="789567"/>
              </a:tblGrid>
              <a:tr h="285736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Localidade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Fonte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Capacid</a:t>
                      </a:r>
                      <a:r>
                        <a:rPr lang="pt-PT" sz="1200" dirty="0" smtClean="0"/>
                        <a:t>.</a:t>
                      </a:r>
                      <a:r>
                        <a:rPr lang="pt-PT" sz="1200" baseline="0" dirty="0" smtClean="0"/>
                        <a:t> Instalada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Redes MT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Redes BT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/>
                        <a:t>Focos</a:t>
                      </a:r>
                      <a:r>
                        <a:rPr lang="pt-PT" sz="1050" baseline="0" dirty="0" smtClean="0"/>
                        <a:t> </a:t>
                      </a:r>
                    </a:p>
                    <a:p>
                      <a:pPr algn="ctr"/>
                      <a:r>
                        <a:rPr lang="pt-PT" sz="1050" baseline="0" dirty="0" smtClean="0"/>
                        <a:t>luminosos</a:t>
                      </a:r>
                      <a:endParaRPr lang="pt-PT" sz="105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100" dirty="0" err="1" smtClean="0"/>
                        <a:t>Lig</a:t>
                      </a:r>
                      <a:r>
                        <a:rPr lang="pt-PT" sz="1100" dirty="0" smtClean="0"/>
                        <a:t>. </a:t>
                      </a:r>
                      <a:r>
                        <a:rPr lang="pt-PT" sz="1100" baseline="0" dirty="0" smtClean="0"/>
                        <a:t>Dom.</a:t>
                      </a:r>
                      <a:endParaRPr lang="pt-P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sz="1100" dirty="0"/>
                    </a:p>
                  </a:txBody>
                  <a:tcPr/>
                </a:tc>
              </a:tr>
              <a:tr h="257164">
                <a:tc rowSpan="3">
                  <a:txBody>
                    <a:bodyPr/>
                    <a:lstStyle/>
                    <a:p>
                      <a:r>
                        <a:rPr lang="pt-PT" sz="1200" dirty="0" err="1" smtClean="0"/>
                        <a:t>Golungo</a:t>
                      </a:r>
                      <a:r>
                        <a:rPr lang="pt-PT" sz="1200" baseline="0" dirty="0" smtClean="0"/>
                        <a:t> Alto</a:t>
                      </a:r>
                      <a:endParaRPr lang="pt-PT" sz="1200" dirty="0"/>
                    </a:p>
                    <a:p>
                      <a:r>
                        <a:rPr lang="pt-PT" sz="1200" dirty="0" smtClean="0"/>
                        <a:t>Cabinda </a:t>
                      </a:r>
                      <a:r>
                        <a:rPr lang="pt-PT" sz="1200" dirty="0" err="1" smtClean="0"/>
                        <a:t>G.Alto</a:t>
                      </a:r>
                      <a:endParaRPr lang="pt-PT" sz="1200" dirty="0"/>
                    </a:p>
                    <a:p>
                      <a:r>
                        <a:rPr lang="pt-PT" sz="1200" dirty="0" err="1" smtClean="0"/>
                        <a:t>Calúia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pt-PT" sz="1200" smtClean="0"/>
                    </a:p>
                    <a:p>
                      <a:endParaRPr lang="pt-PT" sz="1200" smtClean="0"/>
                    </a:p>
                    <a:p>
                      <a:r>
                        <a:rPr lang="pt-PT" sz="1200" smtClean="0"/>
                        <a:t>Pública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1.2 MW</a:t>
                      </a:r>
                      <a:endParaRPr lang="pt-PT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360</a:t>
                      </a:r>
                      <a:endParaRPr lang="pt-PT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PT" sz="1200" dirty="0" smtClean="0"/>
                        <a:t>1.749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</a:tr>
              <a:tr h="268596"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60</a:t>
                      </a:r>
                      <a:endParaRPr lang="pt-PT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</a:tr>
              <a:tr h="263456"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pt-PT" sz="1200" dirty="0" smtClean="0"/>
                        <a:t>20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Canaúlo</a:t>
                      </a:r>
                      <a:endParaRPr lang="pt-PT" sz="12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pt-PT" sz="12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OBRAS EM CURSO</a:t>
                      </a:r>
                      <a:endParaRPr lang="pt-PT" sz="12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Cambondo</a:t>
                      </a:r>
                      <a:endParaRPr lang="pt-PT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Gerador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0,06</a:t>
                      </a:r>
                      <a:r>
                        <a:rPr lang="pt-PT" sz="1200" baseline="0" dirty="0" smtClean="0"/>
                        <a:t> MW</a:t>
                      </a:r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N/Existe</a:t>
                      </a:r>
                      <a:endParaRPr lang="pt-PT" sz="1200" dirty="0"/>
                    </a:p>
                    <a:p>
                      <a:endParaRPr lang="pt-PT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pt-PT" sz="1200" dirty="0" smtClean="0"/>
                    </a:p>
                    <a:p>
                      <a:r>
                        <a:rPr lang="pt-PT" sz="1200" dirty="0" smtClean="0"/>
                        <a:t>Existente</a:t>
                      </a:r>
                      <a:endParaRPr lang="pt-PT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25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Cerca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PT" sz="1200" dirty="0" smtClean="0"/>
                        <a:t>50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40</a:t>
                      </a:r>
                      <a:endParaRPr lang="pt-P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Kiluanje</a:t>
                      </a:r>
                      <a:endParaRPr lang="pt-PT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smtClean="0"/>
                        <a:t>0,08 MW</a:t>
                      </a:r>
                      <a:endParaRPr lang="pt-PT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OBRAS NÃO TERMINADAS</a:t>
                      </a:r>
                      <a:endParaRPr lang="pt-P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Total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1.42 MW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PT" sz="1200" b="1" dirty="0" smtClean="0"/>
                        <a:t>550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1.874</a:t>
                      </a:r>
                      <a:endParaRPr lang="pt-PT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509120"/>
            <a:ext cx="3384376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509120"/>
            <a:ext cx="3336104" cy="22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1966</TotalTime>
  <Words>1854</Words>
  <Application>Microsoft Macintosh PowerPoint</Application>
  <PresentationFormat>On-screen Show (4:3)</PresentationFormat>
  <Paragraphs>905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Solstício</vt:lpstr>
      <vt:lpstr>    República de Angola Governo Provincial do Cuanza Norte Direcção Provincial de Energia e Águas </vt:lpstr>
      <vt:lpstr>1  -  INTRODUÇÃO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2 - CARACTERIZAÇÃO DO SISTÉMA ELÉCTRICO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3 - INVESTIMENTOS REALIZADOS EM 2013 - 2015  </vt:lpstr>
      <vt:lpstr>4 - CONSTRANGIMENTOS</vt:lpstr>
      <vt:lpstr>5 – CONCLUSÕES E RECOMENDAÇÕES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República de Angola Governo Provincial do Kwanza Norte Direcção Provincial de Energia e Águas</dc:title>
  <dc:creator>USER</dc:creator>
  <cp:lastModifiedBy>Arlindo Mendes Tavares</cp:lastModifiedBy>
  <cp:revision>201</cp:revision>
  <dcterms:created xsi:type="dcterms:W3CDTF">2015-07-16T09:45:28Z</dcterms:created>
  <dcterms:modified xsi:type="dcterms:W3CDTF">2015-07-31T09:25:50Z</dcterms:modified>
</cp:coreProperties>
</file>