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1"/>
    <p:restoredTop sz="94646"/>
  </p:normalViewPr>
  <p:slideViewPr>
    <p:cSldViewPr snapToGrid="0" snapToObjects="1">
      <p:cViewPr varScale="1">
        <p:scale>
          <a:sx n="97" d="100"/>
          <a:sy n="97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41011-4CD3-3141-B99E-9DF744F14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0261"/>
            <a:ext cx="8689976" cy="262393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/>
              <a:t>Gabinete provincial de infraestruturas e serviços técnicos.</a:t>
            </a:r>
            <a:br>
              <a:rPr lang="pt-BR" dirty="0"/>
            </a:br>
            <a:br>
              <a:rPr lang="pt-BR" dirty="0"/>
            </a:br>
            <a:r>
              <a:rPr lang="pt-BR" sz="1600" dirty="0"/>
              <a:t>EDGAR MARCELINO DOS SANTOS HILÁRIO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204DA-14BE-5947-8B87-59EB15843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422913"/>
            <a:ext cx="8689976" cy="1162878"/>
          </a:xfrm>
        </p:spPr>
        <p:txBody>
          <a:bodyPr>
            <a:noAutofit/>
          </a:bodyPr>
          <a:lstStyle/>
          <a:p>
            <a:pPr algn="l"/>
            <a:r>
              <a:rPr lang="pt-BR" sz="1400" dirty="0"/>
              <a:t>Governo da Província do Bengo</a:t>
            </a:r>
          </a:p>
          <a:p>
            <a:pPr algn="l"/>
            <a:r>
              <a:rPr lang="pt-BR" sz="1400" dirty="0" err="1"/>
              <a:t>Cc</a:t>
            </a:r>
            <a:r>
              <a:rPr lang="pt-BR" sz="1400" dirty="0"/>
              <a:t>/</a:t>
            </a:r>
            <a:r>
              <a:rPr lang="pt-BR" sz="1400" dirty="0" err="1"/>
              <a:t>minea</a:t>
            </a:r>
            <a:endParaRPr lang="pt-BR" sz="1400" dirty="0"/>
          </a:p>
          <a:p>
            <a:pPr algn="l"/>
            <a:r>
              <a:rPr lang="pt-BR" sz="1400" dirty="0"/>
              <a:t>Julho 2019</a:t>
            </a:r>
          </a:p>
          <a:p>
            <a:pPr algn="l"/>
            <a:endParaRPr lang="pt-BR" sz="1400" dirty="0"/>
          </a:p>
          <a:p>
            <a:r>
              <a:rPr lang="pt-BR" sz="1400" b="1" dirty="0"/>
              <a:t>MELHORIA NO SERVIÇO E FOCO NA SUSTENTABILIDADE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76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B01A3-BC44-924F-8FA4-B6E6AC3B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b="1" dirty="0"/>
              <a:t>Sumário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994CB0-E600-0744-9353-1F3841F42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b="1" dirty="0"/>
              <a:t>Perfil da província </a:t>
            </a:r>
          </a:p>
          <a:p>
            <a:pPr marL="457200" indent="-457200">
              <a:buAutoNum type="arabicPeriod"/>
            </a:pPr>
            <a:r>
              <a:rPr lang="pt-BR" b="1" dirty="0"/>
              <a:t>Indicadores de energia à nível da província </a:t>
            </a:r>
          </a:p>
          <a:p>
            <a:pPr marL="0" indent="0">
              <a:buNone/>
            </a:pPr>
            <a:r>
              <a:rPr lang="pt-BR" b="1" dirty="0"/>
              <a:t>    - PANORAMA</a:t>
            </a:r>
          </a:p>
          <a:p>
            <a:pPr marL="0" indent="0">
              <a:buNone/>
            </a:pPr>
            <a:r>
              <a:rPr lang="pt-BR" b="1" dirty="0"/>
              <a:t>    - RECOMENDALÇÕES </a:t>
            </a:r>
          </a:p>
          <a:p>
            <a:pPr marL="457200" indent="-457200">
              <a:buAutoNum type="arabicPeriod" startAt="3"/>
            </a:pPr>
            <a:r>
              <a:rPr lang="pt-BR" b="1" dirty="0"/>
              <a:t>BALANÇO DO 1º SEMESTRE 2019</a:t>
            </a:r>
          </a:p>
          <a:p>
            <a:pPr marL="0" indent="0">
              <a:buNone/>
            </a:pPr>
            <a:r>
              <a:rPr lang="pt-BR" b="1" dirty="0"/>
              <a:t>     - 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181689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00E5F-8EC8-E546-92C7-98F3961C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94666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dirty="0"/>
              <a:t>Perfil da província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7661DC0-9D95-CF45-B9A8-24E684F26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2392"/>
            <a:ext cx="10628869" cy="5367130"/>
          </a:xfrm>
        </p:spPr>
        <p:txBody>
          <a:bodyPr>
            <a:normAutofit/>
          </a:bodyPr>
          <a:lstStyle/>
          <a:p>
            <a:pPr algn="just"/>
            <a:r>
              <a:rPr lang="pt-PT" sz="2800" dirty="0"/>
              <a:t>A província do Bengo, foi AO ABRIGO da lei </a:t>
            </a:r>
            <a:r>
              <a:rPr lang="pt-PT" sz="2800" b="1" dirty="0"/>
              <a:t>03/80 de 26 de Abril de 1980</a:t>
            </a:r>
            <a:r>
              <a:rPr lang="pt-PT" sz="2800" dirty="0"/>
              <a:t>, tem uma extensão territorial de </a:t>
            </a:r>
            <a:r>
              <a:rPr lang="pt-PT" sz="2800" b="1" dirty="0"/>
              <a:t>25 139 km²,</a:t>
            </a:r>
            <a:r>
              <a:rPr lang="pt-PT" sz="2800" dirty="0"/>
              <a:t> é composta pelos Municípios do </a:t>
            </a:r>
            <a:r>
              <a:rPr lang="pt-PT" sz="2800" b="1" dirty="0"/>
              <a:t>Ambriz, Bula </a:t>
            </a:r>
            <a:r>
              <a:rPr lang="pt-PT" sz="2800" b="1" dirty="0" err="1"/>
              <a:t>Atumba</a:t>
            </a:r>
            <a:r>
              <a:rPr lang="pt-PT" sz="2800" b="1" dirty="0"/>
              <a:t>, Dande, Dembos, Nambuangongo e Pango </a:t>
            </a:r>
            <a:r>
              <a:rPr lang="pt-PT" sz="2800" b="1" dirty="0" err="1"/>
              <a:t>Aluquém</a:t>
            </a:r>
            <a:r>
              <a:rPr lang="pt-PT" sz="2800" b="1" dirty="0"/>
              <a:t>. ( 6 MUNICIPIOS)</a:t>
            </a:r>
            <a:r>
              <a:rPr lang="pt-PT" sz="2800" dirty="0"/>
              <a:t> </a:t>
            </a:r>
            <a:endParaRPr lang="pt-BR" sz="2800" dirty="0"/>
          </a:p>
          <a:p>
            <a:pPr algn="just"/>
            <a:r>
              <a:rPr lang="pt-PT" sz="2800" dirty="0"/>
              <a:t>tem uma população estimada em </a:t>
            </a:r>
            <a:r>
              <a:rPr lang="pt-PT" sz="2800" b="1" dirty="0"/>
              <a:t>445,692,00</a:t>
            </a:r>
            <a:r>
              <a:rPr lang="pt-PT" sz="2800" dirty="0"/>
              <a:t> habitantes, sendo que DESTES, 230.827 reside em zonas rurais </a:t>
            </a:r>
            <a:r>
              <a:rPr lang="pt-PT" sz="2800" b="1" dirty="0"/>
              <a:t>(51,8%)</a:t>
            </a:r>
            <a:r>
              <a:rPr lang="pt-PT" sz="2800" dirty="0"/>
              <a:t> e 214,864,00 habitantes </a:t>
            </a:r>
            <a:r>
              <a:rPr lang="pt-PT" sz="2800" b="1" dirty="0"/>
              <a:t>(48,5%)</a:t>
            </a:r>
            <a:r>
              <a:rPr lang="pt-PT" sz="2800" dirty="0"/>
              <a:t> residem em zonas urbanas.</a:t>
            </a:r>
            <a:endParaRPr lang="pt-BR" sz="28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576A7F-AC6D-0D47-B27A-80DCD654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4" y="463827"/>
            <a:ext cx="9303026" cy="61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FA659-04E3-8E4D-B003-6EEFDAF6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7566"/>
            <a:ext cx="10364451" cy="768626"/>
          </a:xfrm>
        </p:spPr>
        <p:txBody>
          <a:bodyPr>
            <a:normAutofit/>
          </a:bodyPr>
          <a:lstStyle/>
          <a:p>
            <a:r>
              <a:rPr lang="pt-PT" b="1" dirty="0"/>
              <a:t>INDICADORES DE ENERGIA À NÍVEL da PROVINCIA</a:t>
            </a:r>
            <a:endParaRPr lang="pt-BR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DEBFD9F5-5833-BA46-A343-3BCC6EAF0B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0083940"/>
              </p:ext>
            </p:extLst>
          </p:nvPr>
        </p:nvGraphicFramePr>
        <p:xfrm>
          <a:off x="318051" y="1166191"/>
          <a:ext cx="11635411" cy="545989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61392">
                  <a:extLst>
                    <a:ext uri="{9D8B030D-6E8A-4147-A177-3AD203B41FA5}">
                      <a16:colId xmlns:a16="http://schemas.microsoft.com/office/drawing/2014/main" val="3660377812"/>
                    </a:ext>
                  </a:extLst>
                </a:gridCol>
                <a:gridCol w="1802296">
                  <a:extLst>
                    <a:ext uri="{9D8B030D-6E8A-4147-A177-3AD203B41FA5}">
                      <a16:colId xmlns:a16="http://schemas.microsoft.com/office/drawing/2014/main" val="37605925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99829828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529517426"/>
                    </a:ext>
                  </a:extLst>
                </a:gridCol>
                <a:gridCol w="747091">
                  <a:extLst>
                    <a:ext uri="{9D8B030D-6E8A-4147-A177-3AD203B41FA5}">
                      <a16:colId xmlns:a16="http://schemas.microsoft.com/office/drawing/2014/main" val="207412662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636476698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3121349"/>
                    </a:ext>
                  </a:extLst>
                </a:gridCol>
                <a:gridCol w="685981">
                  <a:extLst>
                    <a:ext uri="{9D8B030D-6E8A-4147-A177-3AD203B41FA5}">
                      <a16:colId xmlns:a16="http://schemas.microsoft.com/office/drawing/2014/main" val="3114506834"/>
                    </a:ext>
                  </a:extLst>
                </a:gridCol>
                <a:gridCol w="851271">
                  <a:extLst>
                    <a:ext uri="{9D8B030D-6E8A-4147-A177-3AD203B41FA5}">
                      <a16:colId xmlns:a16="http://schemas.microsoft.com/office/drawing/2014/main" val="262152349"/>
                    </a:ext>
                  </a:extLst>
                </a:gridCol>
                <a:gridCol w="1245452">
                  <a:extLst>
                    <a:ext uri="{9D8B030D-6E8A-4147-A177-3AD203B41FA5}">
                      <a16:colId xmlns:a16="http://schemas.microsoft.com/office/drawing/2014/main" val="2078058243"/>
                    </a:ext>
                  </a:extLst>
                </a:gridCol>
                <a:gridCol w="1252271">
                  <a:extLst>
                    <a:ext uri="{9D8B030D-6E8A-4147-A177-3AD203B41FA5}">
                      <a16:colId xmlns:a16="http://schemas.microsoft.com/office/drawing/2014/main" val="717368747"/>
                    </a:ext>
                  </a:extLst>
                </a:gridCol>
                <a:gridCol w="1570696">
                  <a:extLst>
                    <a:ext uri="{9D8B030D-6E8A-4147-A177-3AD203B41FA5}">
                      <a16:colId xmlns:a16="http://schemas.microsoft.com/office/drawing/2014/main" val="567028646"/>
                    </a:ext>
                  </a:extLst>
                </a:gridCol>
              </a:tblGrid>
              <a:tr h="1004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Província</a:t>
                      </a:r>
                      <a:endParaRPr lang="pt-B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Municípios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População</a:t>
                      </a:r>
                      <a:endParaRPr lang="pt-BR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Potência Instalada (MW)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Potência Disponível (MW)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Produção de Energia (</a:t>
                      </a:r>
                      <a:r>
                        <a:rPr lang="pt-PT" sz="1400" dirty="0" err="1">
                          <a:effectLst/>
                        </a:rPr>
                        <a:t>GWh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Distribuição de Energia (</a:t>
                      </a:r>
                      <a:r>
                        <a:rPr lang="pt-PT" sz="1400" dirty="0" err="1">
                          <a:effectLst/>
                        </a:rPr>
                        <a:t>GWh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Ligações Domésticas/Não Domésticas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Empregos Gerado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6737706"/>
                  </a:ext>
                </a:extLst>
              </a:tr>
              <a:tr h="61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NAMBUANGONGO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76.080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52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2,25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2,25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128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        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9604107"/>
                  </a:ext>
                </a:extLst>
              </a:tr>
              <a:tr h="61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BULA ATUMBA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16.813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52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1,7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1,71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82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14994786"/>
                  </a:ext>
                </a:extLst>
              </a:tr>
              <a:tr h="61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DEMBOS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37.559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52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2,63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2,63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MVA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9090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82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5779065"/>
                  </a:ext>
                </a:extLst>
              </a:tr>
              <a:tr h="61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PANGO ALUQUEM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8.755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52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0,5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0,5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82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7829887"/>
                  </a:ext>
                </a:extLst>
              </a:tr>
              <a:tr h="6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AMBRIZ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28.100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806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</a:rPr>
                        <a:t>RED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8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0,4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0,34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812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---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3291283"/>
                  </a:ext>
                </a:extLst>
              </a:tr>
              <a:tr h="6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BGO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DANDE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278.000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806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</a:rPr>
                        <a:t>RED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100    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80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_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35,00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29,44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20.799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92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5064526"/>
                  </a:ext>
                </a:extLst>
              </a:tr>
              <a:tr h="640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 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TOTAL 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</a:rPr>
                        <a:t> </a:t>
                      </a:r>
                      <a:endParaRPr lang="pt-B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effectLst/>
                        </a:rPr>
                        <a:t>117,08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95,09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 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35,04 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29,78 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31.331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109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341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95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5DC7B-4315-EF46-99C2-EE20CD33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4" y="419736"/>
            <a:ext cx="10364451" cy="454907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dirty="0"/>
              <a:t>PANORAMA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D5A691-03F7-5243-A8A0-09D81B9AD2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522" y="419736"/>
            <a:ext cx="11860695" cy="6338873"/>
          </a:xfrm>
        </p:spPr>
        <p:txBody>
          <a:bodyPr>
            <a:normAutofit lnSpcReduction="10000"/>
          </a:bodyPr>
          <a:lstStyle/>
          <a:p>
            <a:endParaRPr lang="pt-PT" dirty="0"/>
          </a:p>
          <a:p>
            <a:pPr algn="just">
              <a:buFont typeface="Wingdings" pitchFamily="2" charset="2"/>
              <a:buChar char="q"/>
            </a:pPr>
            <a:r>
              <a:rPr lang="pt-PT" b="1" dirty="0"/>
              <a:t>PROJECTOS EM CURSO: </a:t>
            </a:r>
            <a:endParaRPr lang="pt-BR" b="1" dirty="0"/>
          </a:p>
          <a:p>
            <a:pPr lvl="0" algn="just">
              <a:buFont typeface="Wingdings" pitchFamily="2" charset="2"/>
              <a:buChar char="Ø"/>
            </a:pPr>
            <a:r>
              <a:rPr lang="pt-PT" dirty="0"/>
              <a:t>conclusão das ligações domiciliares de 3 </a:t>
            </a:r>
            <a:r>
              <a:rPr lang="pt-PT" dirty="0" err="1"/>
              <a:t>PT´s</a:t>
            </a:r>
            <a:r>
              <a:rPr lang="pt-PT" dirty="0"/>
              <a:t> no Município do Ambriz, no âmbito do </a:t>
            </a:r>
            <a:r>
              <a:rPr lang="pt-PT" dirty="0" err="1"/>
              <a:t>Projecto</a:t>
            </a:r>
            <a:r>
              <a:rPr lang="pt-PT" dirty="0"/>
              <a:t> PROEZA, cuja CONCLUSÃO está </a:t>
            </a:r>
            <a:r>
              <a:rPr lang="pt-PT" dirty="0" err="1"/>
              <a:t>previstA</a:t>
            </a:r>
            <a:r>
              <a:rPr lang="pt-PT" dirty="0"/>
              <a:t> para o mês de Agosto;</a:t>
            </a:r>
            <a:endParaRPr lang="pt-BR" dirty="0"/>
          </a:p>
          <a:p>
            <a:pPr lvl="0" algn="just">
              <a:buFont typeface="Wingdings" pitchFamily="2" charset="2"/>
              <a:buChar char="Ø"/>
            </a:pPr>
            <a:r>
              <a:rPr lang="pt-PT" dirty="0"/>
              <a:t>Eletrificação do Sector 11 do </a:t>
            </a:r>
            <a:r>
              <a:rPr lang="pt-PT" dirty="0" err="1"/>
              <a:t>Projecto</a:t>
            </a:r>
            <a:r>
              <a:rPr lang="pt-PT" dirty="0"/>
              <a:t> habitacional do </a:t>
            </a:r>
            <a:r>
              <a:rPr lang="pt-PT" dirty="0" err="1"/>
              <a:t>Panguila</a:t>
            </a:r>
            <a:r>
              <a:rPr lang="pt-PT" dirty="0"/>
              <a:t>, com a instalação de 3 </a:t>
            </a:r>
            <a:r>
              <a:rPr lang="pt-PT" dirty="0" err="1"/>
              <a:t>PT´s</a:t>
            </a:r>
            <a:r>
              <a:rPr lang="pt-PT" dirty="0"/>
              <a:t>: 1/1.000 KVA, 1/630 KVA e 1/400 KVA. </a:t>
            </a: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PT" dirty="0"/>
              <a:t>GRAU DE EXECUÇÃO FÍSICA E FINANCEIRA: </a:t>
            </a:r>
            <a:r>
              <a:rPr lang="pt-PT" b="1" dirty="0"/>
              <a:t>Em estudo para aprovação do pacote financeiro</a:t>
            </a:r>
            <a:endParaRPr lang="pt-BR" dirty="0"/>
          </a:p>
          <a:p>
            <a:pPr algn="just">
              <a:buFont typeface="Wingdings" pitchFamily="2" charset="2"/>
              <a:buChar char="q"/>
            </a:pPr>
            <a:r>
              <a:rPr lang="pt-PT" b="1" dirty="0"/>
              <a:t>PROJECTOS EM PERSPECTIVA:</a:t>
            </a:r>
            <a:endParaRPr lang="pt-BR" b="1" dirty="0"/>
          </a:p>
          <a:p>
            <a:pPr lvl="0" algn="just"/>
            <a:r>
              <a:rPr lang="pt-PT" dirty="0"/>
              <a:t>No âmbito do </a:t>
            </a:r>
            <a:r>
              <a:rPr lang="pt-PT" dirty="0" err="1"/>
              <a:t>Projecto</a:t>
            </a:r>
            <a:r>
              <a:rPr lang="pt-PT" dirty="0"/>
              <a:t> Euro </a:t>
            </a:r>
            <a:r>
              <a:rPr lang="pt-PT" dirty="0" err="1"/>
              <a:t>BoDns</a:t>
            </a:r>
            <a:r>
              <a:rPr lang="pt-PT" dirty="0"/>
              <a:t>, poderão ser incluídos, os Bairros </a:t>
            </a:r>
            <a:r>
              <a:rPr lang="pt-PT" dirty="0" err="1"/>
              <a:t>Mabubas</a:t>
            </a:r>
            <a:r>
              <a:rPr lang="pt-PT" dirty="0"/>
              <a:t> B, </a:t>
            </a:r>
            <a:r>
              <a:rPr lang="pt-PT" dirty="0" err="1"/>
              <a:t>Kixiquela</a:t>
            </a:r>
            <a:r>
              <a:rPr lang="pt-PT" dirty="0"/>
              <a:t> e </a:t>
            </a:r>
            <a:r>
              <a:rPr lang="pt-PT" dirty="0" err="1"/>
              <a:t>Kissoma</a:t>
            </a:r>
            <a:r>
              <a:rPr lang="pt-PT" dirty="0"/>
              <a:t>, com a instalação de 3 </a:t>
            </a:r>
            <a:r>
              <a:rPr lang="pt-PT" dirty="0" err="1"/>
              <a:t>PT´s</a:t>
            </a:r>
            <a:r>
              <a:rPr lang="pt-PT" dirty="0"/>
              <a:t> de 250 KVA, ou seja 1 em cada Bairro;</a:t>
            </a:r>
            <a:endParaRPr lang="pt-BR" dirty="0"/>
          </a:p>
          <a:p>
            <a:pPr lvl="0" algn="just"/>
            <a:r>
              <a:rPr lang="pt-PT" dirty="0"/>
              <a:t>A eletrificação dos Bairros </a:t>
            </a:r>
            <a:r>
              <a:rPr lang="pt-PT" dirty="0" err="1"/>
              <a:t>Ludi</a:t>
            </a:r>
            <a:r>
              <a:rPr lang="pt-PT" dirty="0"/>
              <a:t> 1, </a:t>
            </a:r>
            <a:r>
              <a:rPr lang="pt-PT" dirty="0" err="1"/>
              <a:t>Ludi</a:t>
            </a:r>
            <a:r>
              <a:rPr lang="pt-PT" dirty="0"/>
              <a:t> 2 e zonas adjacentes</a:t>
            </a:r>
            <a:endParaRPr lang="pt-BR" dirty="0"/>
          </a:p>
          <a:p>
            <a:pPr lvl="0" algn="just"/>
            <a:r>
              <a:rPr lang="pt-PT" dirty="0"/>
              <a:t>Eletrificação do Triangulo dos Dembos ( Bula </a:t>
            </a:r>
            <a:r>
              <a:rPr lang="pt-PT" dirty="0" err="1"/>
              <a:t>Atumba</a:t>
            </a:r>
            <a:r>
              <a:rPr lang="pt-PT" dirty="0"/>
              <a:t>, Pango </a:t>
            </a:r>
            <a:r>
              <a:rPr lang="pt-PT" dirty="0" err="1"/>
              <a:t>Aluquem</a:t>
            </a:r>
            <a:r>
              <a:rPr lang="pt-PT" dirty="0"/>
              <a:t>, Nambuangongo e Dembos)</a:t>
            </a:r>
            <a:endParaRPr lang="pt-BR" dirty="0"/>
          </a:p>
          <a:p>
            <a:pPr>
              <a:buFont typeface="Wingdings" pitchFamily="2" charset="2"/>
              <a:buChar char="q"/>
            </a:pPr>
            <a:r>
              <a:rPr lang="pt-PT" b="1" dirty="0"/>
              <a:t>Barragem das </a:t>
            </a:r>
            <a:r>
              <a:rPr lang="pt-PT" b="1" dirty="0" err="1"/>
              <a:t>Mabubas</a:t>
            </a:r>
            <a:r>
              <a:rPr lang="pt-PT" b="1" dirty="0"/>
              <a:t>: Potência instalada 26,6 MW.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1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B5AC1-2C47-5948-AA27-60416DCB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6213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dirty="0"/>
              <a:t>RECOMENDAÇÕES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D73655-7967-604B-9F4B-115CBD4551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04730"/>
            <a:ext cx="10363826" cy="438646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b="1" dirty="0"/>
              <a:t>EXPANSAO DA REDE DE MÉDIA E BAIXA TENSAO AOS BAIRROS DO CASCO E PERIFERICOS DA CIDADE DE CAXITO;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b="1" dirty="0"/>
              <a:t>IMPLANTAÇÃO DE CONTADORES PRE-PAGOS NA LOCALIDADE DO PANGUILA;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b="1" dirty="0"/>
              <a:t>EXPANSÃO DOS SERVIÇOS DA ENDE AOS DEMAIS MUNICIPIOS(NAMBUANGONGO, BULA ATUMBA, DEMBOS E PANGO ALUQUEM;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b="1" dirty="0"/>
              <a:t>INCREMENTAR OS PROJECTOS DE IP EM TODAS AS VIAS ESTRUTURANTES DAS SEDES MUNICIPAIS.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61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F425A-29F2-D748-BFAD-E93B21EA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2" y="167944"/>
            <a:ext cx="10364451" cy="560926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dirty="0"/>
              <a:t>BALANÇO REFERENTE AO  1º SEMESTRE / 2019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0C39E9C3-F56B-BE47-A285-C224CE7AE2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661267"/>
              </p:ext>
            </p:extLst>
          </p:nvPr>
        </p:nvGraphicFramePr>
        <p:xfrm>
          <a:off x="159026" y="821635"/>
          <a:ext cx="11900448" cy="598073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62954">
                  <a:extLst>
                    <a:ext uri="{9D8B030D-6E8A-4147-A177-3AD203B41FA5}">
                      <a16:colId xmlns:a16="http://schemas.microsoft.com/office/drawing/2014/main" val="2983723231"/>
                    </a:ext>
                  </a:extLst>
                </a:gridCol>
                <a:gridCol w="1662954">
                  <a:extLst>
                    <a:ext uri="{9D8B030D-6E8A-4147-A177-3AD203B41FA5}">
                      <a16:colId xmlns:a16="http://schemas.microsoft.com/office/drawing/2014/main" val="1600172727"/>
                    </a:ext>
                  </a:extLst>
                </a:gridCol>
                <a:gridCol w="642496">
                  <a:extLst>
                    <a:ext uri="{9D8B030D-6E8A-4147-A177-3AD203B41FA5}">
                      <a16:colId xmlns:a16="http://schemas.microsoft.com/office/drawing/2014/main" val="1303873897"/>
                    </a:ext>
                  </a:extLst>
                </a:gridCol>
                <a:gridCol w="642496">
                  <a:extLst>
                    <a:ext uri="{9D8B030D-6E8A-4147-A177-3AD203B41FA5}">
                      <a16:colId xmlns:a16="http://schemas.microsoft.com/office/drawing/2014/main" val="4049732416"/>
                    </a:ext>
                  </a:extLst>
                </a:gridCol>
                <a:gridCol w="594904">
                  <a:extLst>
                    <a:ext uri="{9D8B030D-6E8A-4147-A177-3AD203B41FA5}">
                      <a16:colId xmlns:a16="http://schemas.microsoft.com/office/drawing/2014/main" val="29635737"/>
                    </a:ext>
                  </a:extLst>
                </a:gridCol>
                <a:gridCol w="690087">
                  <a:extLst>
                    <a:ext uri="{9D8B030D-6E8A-4147-A177-3AD203B41FA5}">
                      <a16:colId xmlns:a16="http://schemas.microsoft.com/office/drawing/2014/main" val="151921804"/>
                    </a:ext>
                  </a:extLst>
                </a:gridCol>
                <a:gridCol w="690087">
                  <a:extLst>
                    <a:ext uri="{9D8B030D-6E8A-4147-A177-3AD203B41FA5}">
                      <a16:colId xmlns:a16="http://schemas.microsoft.com/office/drawing/2014/main" val="1678814061"/>
                    </a:ext>
                  </a:extLst>
                </a:gridCol>
                <a:gridCol w="602835">
                  <a:extLst>
                    <a:ext uri="{9D8B030D-6E8A-4147-A177-3AD203B41FA5}">
                      <a16:colId xmlns:a16="http://schemas.microsoft.com/office/drawing/2014/main" val="1556497131"/>
                    </a:ext>
                  </a:extLst>
                </a:gridCol>
                <a:gridCol w="602835">
                  <a:extLst>
                    <a:ext uri="{9D8B030D-6E8A-4147-A177-3AD203B41FA5}">
                      <a16:colId xmlns:a16="http://schemas.microsoft.com/office/drawing/2014/main" val="2214450147"/>
                    </a:ext>
                  </a:extLst>
                </a:gridCol>
                <a:gridCol w="634563">
                  <a:extLst>
                    <a:ext uri="{9D8B030D-6E8A-4147-A177-3AD203B41FA5}">
                      <a16:colId xmlns:a16="http://schemas.microsoft.com/office/drawing/2014/main" val="3690957931"/>
                    </a:ext>
                  </a:extLst>
                </a:gridCol>
                <a:gridCol w="674224">
                  <a:extLst>
                    <a:ext uri="{9D8B030D-6E8A-4147-A177-3AD203B41FA5}">
                      <a16:colId xmlns:a16="http://schemas.microsoft.com/office/drawing/2014/main" val="2739829283"/>
                    </a:ext>
                  </a:extLst>
                </a:gridCol>
                <a:gridCol w="674224">
                  <a:extLst>
                    <a:ext uri="{9D8B030D-6E8A-4147-A177-3AD203B41FA5}">
                      <a16:colId xmlns:a16="http://schemas.microsoft.com/office/drawing/2014/main" val="2236311180"/>
                    </a:ext>
                  </a:extLst>
                </a:gridCol>
                <a:gridCol w="634563">
                  <a:extLst>
                    <a:ext uri="{9D8B030D-6E8A-4147-A177-3AD203B41FA5}">
                      <a16:colId xmlns:a16="http://schemas.microsoft.com/office/drawing/2014/main" val="3984718238"/>
                    </a:ext>
                  </a:extLst>
                </a:gridCol>
                <a:gridCol w="745613">
                  <a:extLst>
                    <a:ext uri="{9D8B030D-6E8A-4147-A177-3AD203B41FA5}">
                      <a16:colId xmlns:a16="http://schemas.microsoft.com/office/drawing/2014/main" val="2631410075"/>
                    </a:ext>
                  </a:extLst>
                </a:gridCol>
                <a:gridCol w="745613">
                  <a:extLst>
                    <a:ext uri="{9D8B030D-6E8A-4147-A177-3AD203B41FA5}">
                      <a16:colId xmlns:a16="http://schemas.microsoft.com/office/drawing/2014/main" val="3045094700"/>
                    </a:ext>
                  </a:extLst>
                </a:gridCol>
              </a:tblGrid>
              <a:tr h="265766"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TIPO DE EQUIPAMENTO/INFRA-ESTRUTURA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rowSpan="4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Província do Bengo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 o t a l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1329850476"/>
                  </a:ext>
                </a:extLst>
              </a:tr>
              <a:tr h="41763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Municipio de Dande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Outros Municípios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84931"/>
                  </a:ext>
                </a:extLst>
              </a:tr>
              <a:tr h="43028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Provincial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Ambriz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Bula-Atumba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Dembos-Quibaxe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Nambuangongo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Pango-Aluquem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21320"/>
                  </a:ext>
                </a:extLst>
              </a:tr>
              <a:tr h="75353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 Caxito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Municipal Ambriz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Municipal Bula-Atumba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Municipal Quibaxe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Municipal Muxaluando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Sede Municipal Pango-Aluquem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Outras Localidades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3618"/>
                  </a:ext>
                </a:extLst>
              </a:tr>
              <a:tr h="46825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PEQUENOS SISTEMAS DE ABASTECIMENTO DE ÁGUA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Novos Pequenos Sistemas de Água Construídos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4241026658"/>
                  </a:ext>
                </a:extLst>
              </a:tr>
              <a:tr h="4302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Pequenos Sistemas de Água Reabilitados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4151601230"/>
                  </a:ext>
                </a:extLst>
              </a:tr>
              <a:tr h="417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Pequenos Sistemas de Água Desactivados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367665635"/>
                  </a:ext>
                </a:extLst>
              </a:tr>
              <a:tr h="4555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 de Pequenos Sistemas de Água Inventariados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3655541636"/>
                  </a:ext>
                </a:extLst>
              </a:tr>
              <a:tr h="45559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PONTOS DE ÁGUA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Novos Pontos de Água Construídos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9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2772244705"/>
                  </a:ext>
                </a:extLst>
              </a:tr>
              <a:tr h="39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Pontos de Água  Reabilitados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3769128920"/>
                  </a:ext>
                </a:extLst>
              </a:tr>
              <a:tr h="4302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Pontos de Água  Desactivados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3080605021"/>
                  </a:ext>
                </a:extLst>
              </a:tr>
              <a:tr h="5188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 de Pontos de Água  Inventariados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10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443411813"/>
                  </a:ext>
                </a:extLst>
              </a:tr>
              <a:tr h="4081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ORIGEM DA INFORMAÇÃO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</a:rPr>
                        <a:t> 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98" marR="24698" marT="0" marB="0" anchor="ctr"/>
                </a:tc>
                <a:extLst>
                  <a:ext uri="{0D108BD9-81ED-4DB2-BD59-A6C34878D82A}">
                    <a16:rowId xmlns:a16="http://schemas.microsoft.com/office/drawing/2014/main" val="219668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9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CFD29-552B-FF48-BC7B-4C529A10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7213"/>
            <a:ext cx="10364451" cy="600683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q"/>
            </a:pPr>
            <a:r>
              <a:rPr lang="pt-BR" dirty="0"/>
              <a:t>RECOMENDAÇOES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5CAEA2-0831-904E-81B6-4ACCE7E2AE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42122"/>
            <a:ext cx="10363826" cy="551290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/>
              <a:t>MELHORAR A ARTICULAÇÃO ENTRE OS DIVERSOS ACTORES QUE CONCORREM PARA O FORNECIMENTO DE ÁGUA;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INSTITUCIONALIZAR ACÇÕES DE FORMAÇÃO CONTINUA AOS ACTORES DO SECTOR;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ENVIDAR ESFORÇOS PARA CAPITALIZAÇÃO DA EPAS/BENGO;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EFECTIVAR A PASSAGEM DOS ACTIVOS DA EPAL NA LOCALIDADE DO PANGUILA  À  EPAS/BENGO;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ESPANDIR OS SERVIÇOS DA EPAS AOS DEMAIS MUNICIPIOS.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INVESTIR CONTINUADAMENTE EM PROGRAMAS E PROJECTOS DE ABASTECIMENTO DE ÁGUA NA PROVÍNCIA DO BENGO.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201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A7433A90-F7B9-644A-9ACE-421ADA6B51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41598"/>
          <a:stretch/>
        </p:blipFill>
        <p:spPr>
          <a:xfrm>
            <a:off x="1245704" y="697685"/>
            <a:ext cx="9912626" cy="59946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1E0E8F-6EC2-CA48-9824-60F625B5E971}"/>
              </a:ext>
            </a:extLst>
          </p:cNvPr>
          <p:cNvSpPr txBox="1"/>
          <p:nvPr/>
        </p:nvSpPr>
        <p:spPr>
          <a:xfrm>
            <a:off x="1484244" y="236020"/>
            <a:ext cx="930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MUITO OBRIGADO PELA ATENÇÃO.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46810978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139</TotalTime>
  <Words>608</Words>
  <Application>Microsoft Macintosh PowerPoint</Application>
  <PresentationFormat>Ecrã Panorâmico</PresentationFormat>
  <Paragraphs>293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Tw Cen MT</vt:lpstr>
      <vt:lpstr>Wingdings</vt:lpstr>
      <vt:lpstr>Gotícula</vt:lpstr>
      <vt:lpstr>Gabinete provincial de infraestruturas e serviços técnicos.  EDGAR MARCELINO DOS SANTOS HILÁRIO</vt:lpstr>
      <vt:lpstr>Sumário </vt:lpstr>
      <vt:lpstr>Perfil da província </vt:lpstr>
      <vt:lpstr>INDICADORES DE ENERGIA À NÍVEL da PROVINCIA</vt:lpstr>
      <vt:lpstr>PANORAMA</vt:lpstr>
      <vt:lpstr>RECOMENDAÇÕES </vt:lpstr>
      <vt:lpstr>BALANÇO REFERENTE AO  1º SEMESTRE / 2019</vt:lpstr>
      <vt:lpstr>RECOMENDAÇOES 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Gabinete provincial de infraestruturas e serviços técnicos.</dc:title>
  <dc:creator>Edgar hilario</dc:creator>
  <cp:lastModifiedBy>Edgar hilario</cp:lastModifiedBy>
  <cp:revision>14</cp:revision>
  <dcterms:created xsi:type="dcterms:W3CDTF">2019-07-25T18:54:08Z</dcterms:created>
  <dcterms:modified xsi:type="dcterms:W3CDTF">2019-07-25T21:13:52Z</dcterms:modified>
</cp:coreProperties>
</file>