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87" r:id="rId3"/>
    <p:sldId id="279" r:id="rId4"/>
    <p:sldId id="282" r:id="rId5"/>
    <p:sldId id="286" r:id="rId6"/>
    <p:sldId id="281" r:id="rId7"/>
    <p:sldId id="288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  <a:srgbClr val="990000"/>
    <a:srgbClr val="00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31" autoAdjust="0"/>
    <p:restoredTop sz="94625" autoAdjust="0"/>
  </p:normalViewPr>
  <p:slideViewPr>
    <p:cSldViewPr snapToGrid="0">
      <p:cViewPr varScale="1">
        <p:scale>
          <a:sx n="74" d="100"/>
          <a:sy n="74" d="100"/>
        </p:scale>
        <p:origin x="-61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28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6F056-8AE5-4020-A80B-28C2660C9B64}" type="datetimeFigureOut">
              <a:rPr lang="pt-PT" smtClean="0"/>
              <a:pPr/>
              <a:t>25/07/2019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49AFB-1597-477E-B330-FE4D06CDD96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194445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49AFB-1597-477E-B330-FE4D06CDD968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921816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PT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67D6112-E1D7-44A2-B077-47075063B6DB}" type="datetimeFigureOut">
              <a:rPr lang="pt-PT" smtClean="0"/>
              <a:pPr/>
              <a:t>25/07/2019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6875-5180-4A2C-9844-3D081880F3F8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99322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6112-E1D7-44A2-B077-47075063B6DB}" type="datetimeFigureOut">
              <a:rPr lang="pt-PT" smtClean="0"/>
              <a:pPr/>
              <a:t>25/07/2019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6875-5180-4A2C-9844-3D081880F3F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35359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6112-E1D7-44A2-B077-47075063B6DB}" type="datetimeFigureOut">
              <a:rPr lang="pt-PT" smtClean="0"/>
              <a:pPr/>
              <a:t>25/07/2019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6875-5180-4A2C-9844-3D081880F3F8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45610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" b="15401"/>
          <a:stretch/>
        </p:blipFill>
        <p:spPr>
          <a:xfrm>
            <a:off x="1720" y="0"/>
            <a:ext cx="12192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062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6112-E1D7-44A2-B077-47075063B6DB}" type="datetimeFigureOut">
              <a:rPr lang="pt-PT" smtClean="0"/>
              <a:pPr/>
              <a:t>25/07/2019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6875-5180-4A2C-9844-3D081880F3F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249836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6112-E1D7-44A2-B077-47075063B6DB}" type="datetimeFigureOut">
              <a:rPr lang="pt-PT" smtClean="0"/>
              <a:pPr/>
              <a:t>25/07/2019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6875-5180-4A2C-9844-3D081880F3F8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0631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6112-E1D7-44A2-B077-47075063B6DB}" type="datetimeFigureOut">
              <a:rPr lang="pt-PT" smtClean="0"/>
              <a:pPr/>
              <a:t>25/07/2019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6875-5180-4A2C-9844-3D081880F3F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80511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6112-E1D7-44A2-B077-47075063B6DB}" type="datetimeFigureOut">
              <a:rPr lang="pt-PT" smtClean="0"/>
              <a:pPr/>
              <a:t>25/07/2019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6875-5180-4A2C-9844-3D081880F3F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08460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6112-E1D7-44A2-B077-47075063B6DB}" type="datetimeFigureOut">
              <a:rPr lang="pt-PT" smtClean="0"/>
              <a:pPr/>
              <a:t>25/07/2019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6875-5180-4A2C-9844-3D081880F3F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002620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6112-E1D7-44A2-B077-47075063B6DB}" type="datetimeFigureOut">
              <a:rPr lang="pt-PT" smtClean="0"/>
              <a:pPr/>
              <a:t>25/07/2019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6875-5180-4A2C-9844-3D081880F3F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50306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6112-E1D7-44A2-B077-47075063B6DB}" type="datetimeFigureOut">
              <a:rPr lang="pt-PT" smtClean="0"/>
              <a:pPr/>
              <a:t>25/07/2019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6875-5180-4A2C-9844-3D081880F3F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34558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6112-E1D7-44A2-B077-47075063B6DB}" type="datetimeFigureOut">
              <a:rPr lang="pt-PT" smtClean="0"/>
              <a:pPr/>
              <a:t>25/07/2019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6875-5180-4A2C-9844-3D081880F3F8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1956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67D6112-E1D7-44A2-B077-47075063B6DB}" type="datetimeFigureOut">
              <a:rPr lang="pt-PT" smtClean="0"/>
              <a:pPr/>
              <a:t>25/07/2019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1956875-5180-4A2C-9844-3D081880F3F8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2682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914" y="5560143"/>
            <a:ext cx="1305517" cy="1236442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5315" y="5560143"/>
            <a:ext cx="1849836" cy="123322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1431" y="5560143"/>
            <a:ext cx="1849833" cy="1233223"/>
          </a:xfrm>
          <a:prstGeom prst="rect">
            <a:avLst/>
          </a:prstGeom>
        </p:spPr>
      </p:pic>
      <p:sp>
        <p:nvSpPr>
          <p:cNvPr id="27" name="Retângulo 26"/>
          <p:cNvSpPr/>
          <p:nvPr/>
        </p:nvSpPr>
        <p:spPr>
          <a:xfrm>
            <a:off x="2697240" y="155254"/>
            <a:ext cx="9494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600" b="1" dirty="0">
                <a:solidFill>
                  <a:srgbClr val="FF0000"/>
                </a:solidFill>
                <a:latin typeface="Bookman Old Style" pitchFamily="18" charset="0"/>
              </a:rPr>
              <a:t>MINISTÉRIO DA ENERGIA E ÁGUAS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2041464" y="1170857"/>
            <a:ext cx="10150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b="1" dirty="0" smtClean="0">
                <a:solidFill>
                  <a:srgbClr val="FF0000"/>
                </a:solidFill>
                <a:latin typeface="Bookman Old Style" pitchFamily="18" charset="0"/>
              </a:rPr>
              <a:t>EMPRESA DE ÁGUAS E SANEAMENTO DO BIÉ </a:t>
            </a:r>
            <a:endParaRPr lang="pt-PT" sz="3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3556564" y="4247335"/>
            <a:ext cx="5658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PT" sz="3200" dirty="0" smtClean="0">
                <a:solidFill>
                  <a:srgbClr val="FF0000"/>
                </a:solidFill>
                <a:latin typeface="Bookman Old Style" pitchFamily="18" charset="0"/>
              </a:rPr>
              <a:t>25 a 26 </a:t>
            </a:r>
            <a:r>
              <a:rPr lang="pt-PT" sz="3200" dirty="0">
                <a:solidFill>
                  <a:srgbClr val="FF0000"/>
                </a:solidFill>
                <a:latin typeface="Bookman Old Style" pitchFamily="18" charset="0"/>
              </a:rPr>
              <a:t>de </a:t>
            </a:r>
            <a:r>
              <a:rPr lang="pt-PT" sz="3200" dirty="0" smtClean="0">
                <a:solidFill>
                  <a:srgbClr val="FF0000"/>
                </a:solidFill>
                <a:latin typeface="Bookman Old Style" pitchFamily="18" charset="0"/>
              </a:rPr>
              <a:t>JULHO </a:t>
            </a:r>
            <a:r>
              <a:rPr lang="pt-PT" sz="3200" dirty="0">
                <a:solidFill>
                  <a:srgbClr val="FF0000"/>
                </a:solidFill>
                <a:latin typeface="Bookman Old Style" pitchFamily="18" charset="0"/>
              </a:rPr>
              <a:t>de </a:t>
            </a:r>
            <a:r>
              <a:rPr lang="pt-PT" sz="3200" dirty="0" smtClean="0">
                <a:solidFill>
                  <a:srgbClr val="FF0000"/>
                </a:solidFill>
                <a:latin typeface="Bookman Old Style" pitchFamily="18" charset="0"/>
              </a:rPr>
              <a:t>2019</a:t>
            </a:r>
            <a:endParaRPr lang="pt-PT" sz="32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0" y="1922082"/>
            <a:ext cx="12192000" cy="824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3600" b="1" i="1" cap="small" dirty="0" smtClean="0">
                <a:solidFill>
                  <a:srgbClr val="FF0000"/>
                </a:solidFill>
                <a:latin typeface="Bookman Old Style" pitchFamily="18" charset="0"/>
                <a:cs typeface="Arial" panose="020B0604020202020204" pitchFamily="34" charset="0"/>
              </a:rPr>
              <a:t>CONSELHO CONSULTIVO ALARGADO 2019</a:t>
            </a:r>
            <a:endParaRPr lang="pt-PT" sz="3600" b="1" i="1" cap="small" dirty="0">
              <a:solidFill>
                <a:srgbClr val="FF0000"/>
              </a:solidFill>
              <a:latin typeface="Bookman Old Style" pitchFamily="18" charset="0"/>
              <a:cs typeface="Arial" panose="020B060402020202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259892" y="5733147"/>
            <a:ext cx="6098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chemeClr val="bg1"/>
                </a:solidFill>
              </a:rPr>
              <a:t>A </a:t>
            </a:r>
            <a:r>
              <a:rPr lang="pt-PT" sz="2000" dirty="0" err="1" smtClean="0">
                <a:solidFill>
                  <a:schemeClr val="bg1"/>
                </a:solidFill>
              </a:rPr>
              <a:t>EASBié</a:t>
            </a:r>
            <a:r>
              <a:rPr lang="pt-PT" sz="2000" dirty="0" smtClean="0">
                <a:solidFill>
                  <a:schemeClr val="bg1"/>
                </a:solidFill>
              </a:rPr>
              <a:t> </a:t>
            </a:r>
            <a:r>
              <a:rPr lang="pt-PT" sz="2000" dirty="0">
                <a:solidFill>
                  <a:schemeClr val="bg1"/>
                </a:solidFill>
              </a:rPr>
              <a:t>E.P.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rcRect r="6354"/>
          <a:stretch>
            <a:fillRect/>
          </a:stretch>
        </p:blipFill>
        <p:spPr>
          <a:xfrm>
            <a:off x="0" y="0"/>
            <a:ext cx="2021983" cy="204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8224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7609" y="160213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pt-PT" dirty="0" smtClean="0"/>
              <a:t>          </a:t>
            </a:r>
            <a:r>
              <a:rPr lang="pt-PT" sz="4000" dirty="0" smtClean="0">
                <a:latin typeface="Bookman Old Style" pitchFamily="18" charset="0"/>
              </a:rPr>
              <a:t>Produção de água controlada  pela easbié</a:t>
            </a:r>
            <a:endParaRPr lang="pt-PT" sz="4000" dirty="0">
              <a:latin typeface="Bookman Old Style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27" y="189653"/>
            <a:ext cx="1305517" cy="1236442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912492"/>
              </p:ext>
            </p:extLst>
          </p:nvPr>
        </p:nvGraphicFramePr>
        <p:xfrm>
          <a:off x="80039" y="1419503"/>
          <a:ext cx="12111961" cy="543849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5400000" algn="ctr" rotWithShape="0">
                    <a:schemeClr val="tx2"/>
                  </a:outerShdw>
                </a:effectLst>
                <a:tableStyleId>{5C22544A-7EE6-4342-B048-85BDC9FD1C3A}</a:tableStyleId>
              </a:tblPr>
              <a:tblGrid>
                <a:gridCol w="3190458">
                  <a:extLst>
                    <a:ext uri="{9D8B030D-6E8A-4147-A177-3AD203B41FA5}">
                      <a16:colId xmlns="" xmlns:a16="http://schemas.microsoft.com/office/drawing/2014/main" val="1516763644"/>
                    </a:ext>
                  </a:extLst>
                </a:gridCol>
                <a:gridCol w="1490752">
                  <a:extLst>
                    <a:ext uri="{9D8B030D-6E8A-4147-A177-3AD203B41FA5}">
                      <a16:colId xmlns="" xmlns:a16="http://schemas.microsoft.com/office/drawing/2014/main" val="3219720847"/>
                    </a:ext>
                  </a:extLst>
                </a:gridCol>
                <a:gridCol w="1926602">
                  <a:extLst>
                    <a:ext uri="{9D8B030D-6E8A-4147-A177-3AD203B41FA5}">
                      <a16:colId xmlns="" xmlns:a16="http://schemas.microsoft.com/office/drawing/2014/main" val="1769260659"/>
                    </a:ext>
                  </a:extLst>
                </a:gridCol>
                <a:gridCol w="1882781">
                  <a:extLst>
                    <a:ext uri="{9D8B030D-6E8A-4147-A177-3AD203B41FA5}">
                      <a16:colId xmlns="" xmlns:a16="http://schemas.microsoft.com/office/drawing/2014/main" val="3994326221"/>
                    </a:ext>
                  </a:extLst>
                </a:gridCol>
                <a:gridCol w="1891324">
                  <a:extLst>
                    <a:ext uri="{9D8B030D-6E8A-4147-A177-3AD203B41FA5}">
                      <a16:colId xmlns="" xmlns:a16="http://schemas.microsoft.com/office/drawing/2014/main" val="615774030"/>
                    </a:ext>
                  </a:extLst>
                </a:gridCol>
                <a:gridCol w="1730044">
                  <a:extLst>
                    <a:ext uri="{9D8B030D-6E8A-4147-A177-3AD203B41FA5}">
                      <a16:colId xmlns="" xmlns:a16="http://schemas.microsoft.com/office/drawing/2014/main" val="3350137577"/>
                    </a:ext>
                  </a:extLst>
                </a:gridCol>
              </a:tblGrid>
              <a:tr h="8927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2200" b="1" cap="all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2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Cunje</a:t>
                      </a:r>
                      <a:endParaRPr lang="pt-PT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2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Cuito</a:t>
                      </a:r>
                      <a:endParaRPr lang="pt-PT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2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Kora</a:t>
                      </a:r>
                      <a:endParaRPr lang="pt-PT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2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Cuquema</a:t>
                      </a:r>
                      <a:endParaRPr lang="pt-PT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68580" marR="68580" marT="0" marB="0" anchor="ctr" anchorCtr="1"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6844592"/>
                  </a:ext>
                </a:extLst>
              </a:tr>
              <a:tr h="8927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3200" b="1" cap="none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Arial" panose="020B0604020202020204" pitchFamily="34" charset="0"/>
                        </a:rPr>
                        <a:t>Água captada</a:t>
                      </a:r>
                      <a:endParaRPr lang="pt-PT" sz="3200" b="1" cap="none" dirty="0">
                        <a:solidFill>
                          <a:schemeClr val="tx1"/>
                        </a:solidFill>
                        <a:latin typeface="Bookman Old Style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2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1.212,85</a:t>
                      </a:r>
                      <a:endParaRPr lang="pt-PT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2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5.974,85</a:t>
                      </a:r>
                      <a:endParaRPr lang="pt-PT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2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2.393,5</a:t>
                      </a:r>
                      <a:endParaRPr lang="pt-PT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2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 curso</a:t>
                      </a:r>
                      <a:endParaRPr lang="pt-PT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2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9.581,2</a:t>
                      </a:r>
                      <a:endParaRPr lang="pt-PT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00FF99"/>
                    </a:solidFill>
                  </a:tcPr>
                </a:tc>
              </a:tr>
              <a:tr h="733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3200" b="1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Água produzida</a:t>
                      </a:r>
                      <a:endParaRPr lang="pt-PT" sz="32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1.158,28</a:t>
                      </a:r>
                      <a:r>
                        <a:rPr lang="pt-PT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PT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5.730,42</a:t>
                      </a:r>
                      <a:endParaRPr lang="pt-PT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2.171,2</a:t>
                      </a:r>
                      <a:endParaRPr lang="pt-PT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2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 curso</a:t>
                      </a:r>
                      <a:endParaRPr lang="pt-PT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9.059,9</a:t>
                      </a:r>
                      <a:endParaRPr lang="pt-PT" sz="2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3903936263"/>
                  </a:ext>
                </a:extLst>
              </a:tr>
              <a:tr h="840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3200" b="1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Água</a:t>
                      </a:r>
                      <a:r>
                        <a:rPr lang="pt-PT" sz="3200" b="1" baseline="0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distribuída</a:t>
                      </a:r>
                      <a:endParaRPr lang="pt-PT" sz="32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1.158,14</a:t>
                      </a:r>
                      <a:endParaRPr lang="pt-PT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5.730,42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2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2.171,2</a:t>
                      </a:r>
                      <a:endParaRPr lang="pt-PT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2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 curso</a:t>
                      </a:r>
                      <a:endParaRPr lang="pt-PT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pt-PT" sz="2400" b="1" dirty="0" smtClean="0">
                          <a:latin typeface="Arial" pitchFamily="34" charset="0"/>
                          <a:cs typeface="Arial" pitchFamily="34" charset="0"/>
                        </a:rPr>
                        <a:t>9.059,76</a:t>
                      </a:r>
                      <a:endParaRPr lang="pt-P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2545201660"/>
                  </a:ext>
                </a:extLst>
              </a:tr>
              <a:tr h="840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3200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Tempo de distribuição (h/dia)</a:t>
                      </a:r>
                      <a:endParaRPr lang="pt-PT" sz="32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 horas</a:t>
                      </a:r>
                      <a:endParaRPr lang="pt-PT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pt-PT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horas e 42 minutos</a:t>
                      </a:r>
                      <a:endParaRPr lang="pt-PT" sz="2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 horas</a:t>
                      </a:r>
                      <a:endParaRPr lang="pt-PT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2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 curso</a:t>
                      </a:r>
                      <a:endParaRPr lang="pt-PT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pt-PT" sz="2400" b="1" dirty="0" smtClean="0">
                          <a:latin typeface="Arial" pitchFamily="34" charset="0"/>
                          <a:cs typeface="Arial" pitchFamily="34" charset="0"/>
                        </a:rPr>
                        <a:t>-----</a:t>
                      </a:r>
                      <a:endParaRPr lang="pt-P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anchorCtr="1"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9462870" y="888643"/>
            <a:ext cx="2729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Unidades:  m</a:t>
            </a:r>
            <a:r>
              <a:rPr lang="pt-PT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/dia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379154"/>
            <a:ext cx="9720072" cy="741308"/>
          </a:xfrm>
        </p:spPr>
        <p:txBody>
          <a:bodyPr>
            <a:normAutofit/>
          </a:bodyPr>
          <a:lstStyle/>
          <a:p>
            <a:pPr algn="ctr"/>
            <a:r>
              <a:rPr lang="pt-PT" sz="3200" b="1" dirty="0" smtClean="0">
                <a:latin typeface="Bookman Old Style" pitchFamily="18" charset="0"/>
                <a:cs typeface="Arial" pitchFamily="34" charset="0"/>
              </a:rPr>
              <a:t>Continuação</a:t>
            </a:r>
            <a:endParaRPr lang="pt-PT" sz="3200" b="1" dirty="0"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912492"/>
              </p:ext>
            </p:extLst>
          </p:nvPr>
        </p:nvGraphicFramePr>
        <p:xfrm>
          <a:off x="386368" y="1416677"/>
          <a:ext cx="10573552" cy="491665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5400000" algn="ctr" rotWithShape="0">
                    <a:schemeClr val="tx2"/>
                  </a:outerShdw>
                </a:effectLst>
                <a:tableStyleId>{5C22544A-7EE6-4342-B048-85BDC9FD1C3A}</a:tableStyleId>
              </a:tblPr>
              <a:tblGrid>
                <a:gridCol w="2472742">
                  <a:extLst>
                    <a:ext uri="{9D8B030D-6E8A-4147-A177-3AD203B41FA5}">
                      <a16:colId xmlns="" xmlns:a16="http://schemas.microsoft.com/office/drawing/2014/main" val="1516763644"/>
                    </a:ext>
                  </a:extLst>
                </a:gridCol>
                <a:gridCol w="1259833">
                  <a:extLst>
                    <a:ext uri="{9D8B030D-6E8A-4147-A177-3AD203B41FA5}">
                      <a16:colId xmlns="" xmlns:a16="http://schemas.microsoft.com/office/drawing/2014/main" val="3219720847"/>
                    </a:ext>
                  </a:extLst>
                </a:gridCol>
                <a:gridCol w="1410640">
                  <a:extLst>
                    <a:ext uri="{9D8B030D-6E8A-4147-A177-3AD203B41FA5}">
                      <a16:colId xmlns="" xmlns:a16="http://schemas.microsoft.com/office/drawing/2014/main" val="1769260659"/>
                    </a:ext>
                  </a:extLst>
                </a:gridCol>
                <a:gridCol w="2249256">
                  <a:extLst>
                    <a:ext uri="{9D8B030D-6E8A-4147-A177-3AD203B41FA5}">
                      <a16:colId xmlns="" xmlns:a16="http://schemas.microsoft.com/office/drawing/2014/main" val="3994326221"/>
                    </a:ext>
                  </a:extLst>
                </a:gridCol>
                <a:gridCol w="1445870">
                  <a:extLst>
                    <a:ext uri="{9D8B030D-6E8A-4147-A177-3AD203B41FA5}">
                      <a16:colId xmlns="" xmlns:a16="http://schemas.microsoft.com/office/drawing/2014/main" val="3350137577"/>
                    </a:ext>
                  </a:extLst>
                </a:gridCol>
                <a:gridCol w="1735211"/>
              </a:tblGrid>
              <a:tr h="8927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2200" b="1" cap="all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2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Cunje</a:t>
                      </a:r>
                      <a:endParaRPr lang="pt-PT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2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Cuito</a:t>
                      </a:r>
                      <a:endParaRPr lang="pt-PT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2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Nova</a:t>
                      </a:r>
                      <a:r>
                        <a:rPr lang="pt-PT" sz="24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2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Centralidade</a:t>
                      </a:r>
                      <a:endParaRPr lang="pt-PT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68580" marR="68580" marT="0" marB="0" anchor="ctr" anchorCtr="1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2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Rácio</a:t>
                      </a:r>
                      <a:endParaRPr lang="pt-PT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6844592"/>
                  </a:ext>
                </a:extLst>
              </a:tr>
              <a:tr h="8927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3200" b="1" cap="none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Arial" panose="020B0604020202020204" pitchFamily="34" charset="0"/>
                        </a:rPr>
                        <a:t>Ligações</a:t>
                      </a:r>
                      <a:endParaRPr lang="pt-PT" sz="3200" b="1" cap="none" dirty="0">
                        <a:solidFill>
                          <a:schemeClr val="tx1"/>
                        </a:solidFill>
                        <a:latin typeface="Bookman Old Style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2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2.500</a:t>
                      </a:r>
                      <a:endParaRPr lang="pt-P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2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12.000</a:t>
                      </a:r>
                      <a:endParaRPr lang="pt-P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2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2.840</a:t>
                      </a:r>
                      <a:endParaRPr lang="pt-P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2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17.340</a:t>
                      </a:r>
                      <a:endParaRPr lang="pt-PT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PT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00FF99"/>
                    </a:solidFill>
                  </a:tcPr>
                </a:tc>
              </a:tr>
              <a:tr h="733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3200" b="1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Facturas emitidas</a:t>
                      </a:r>
                      <a:endParaRPr lang="pt-PT" sz="32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1.334 </a:t>
                      </a:r>
                      <a:endParaRPr lang="pt-PT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10.556</a:t>
                      </a:r>
                      <a:endParaRPr lang="pt-PT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2.232</a:t>
                      </a:r>
                      <a:endParaRPr lang="pt-PT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14.122</a:t>
                      </a:r>
                      <a:endParaRPr lang="pt-PT" sz="2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65,44 %</a:t>
                      </a:r>
                      <a:endParaRPr lang="pt-PT" sz="2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3903936263"/>
                  </a:ext>
                </a:extLst>
              </a:tr>
              <a:tr h="840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3200" b="1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Facturas cobradas</a:t>
                      </a:r>
                      <a:endParaRPr lang="pt-PT" sz="32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609</a:t>
                      </a:r>
                      <a:endParaRPr lang="pt-PT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6.883</a:t>
                      </a:r>
                      <a:endParaRPr lang="pt-PT" sz="24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1.749</a:t>
                      </a:r>
                      <a:endParaRPr lang="pt-PT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pt-PT" sz="2400" b="1" dirty="0" smtClean="0">
                          <a:latin typeface="Arial" pitchFamily="34" charset="0"/>
                          <a:cs typeface="Arial" pitchFamily="34" charset="0"/>
                        </a:rPr>
                        <a:t>9.241</a:t>
                      </a:r>
                      <a:endParaRPr lang="pt-P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anchorCtr="1"/>
                </a:tc>
                <a:tc vMerge="1">
                  <a:txBody>
                    <a:bodyPr/>
                    <a:lstStyle/>
                    <a:p>
                      <a:endParaRPr lang="pt-P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2545201660"/>
                  </a:ext>
                </a:extLst>
              </a:tr>
              <a:tr h="840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3200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População servida</a:t>
                      </a:r>
                      <a:endParaRPr lang="pt-PT" sz="32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93. 777 </a:t>
                      </a:r>
                      <a:r>
                        <a:rPr lang="pt-PT" sz="2400" b="1" dirty="0" err="1" smtClean="0">
                          <a:latin typeface="Arial" pitchFamily="34" charset="0"/>
                          <a:cs typeface="Arial" pitchFamily="34" charset="0"/>
                        </a:rPr>
                        <a:t>hab</a:t>
                      </a:r>
                      <a:r>
                        <a:rPr lang="pt-PT" sz="2400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pt-PT" sz="2400" b="0" i="0" u="none" strike="noStrike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271. 920 </a:t>
                      </a:r>
                      <a:r>
                        <a:rPr lang="pt-PT" sz="2400" b="1" dirty="0" err="1" smtClean="0">
                          <a:latin typeface="Arial" pitchFamily="34" charset="0"/>
                          <a:cs typeface="Arial" pitchFamily="34" charset="0"/>
                        </a:rPr>
                        <a:t>hab</a:t>
                      </a:r>
                      <a:r>
                        <a:rPr lang="pt-PT" sz="2400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pt-PT" sz="2400" b="0" i="0" u="none" strike="noStrike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16. 240 </a:t>
                      </a:r>
                      <a:r>
                        <a:rPr lang="pt-PT" sz="2400" b="1" dirty="0" err="1" smtClean="0">
                          <a:latin typeface="Arial" pitchFamily="34" charset="0"/>
                          <a:cs typeface="Arial" pitchFamily="34" charset="0"/>
                        </a:rPr>
                        <a:t>hab</a:t>
                      </a:r>
                      <a:r>
                        <a:rPr lang="pt-PT" sz="2400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pt-PT" sz="2400" b="0" i="0" u="none" strike="noStrike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pt-PT" sz="2400" b="1" dirty="0" smtClean="0">
                          <a:latin typeface="Arial" pitchFamily="34" charset="0"/>
                          <a:cs typeface="Arial" pitchFamily="34" charset="0"/>
                        </a:rPr>
                        <a:t>381.937 </a:t>
                      </a:r>
                      <a:r>
                        <a:rPr lang="pt-PT" sz="2400" b="1" dirty="0" err="1" smtClean="0">
                          <a:latin typeface="Arial" pitchFamily="34" charset="0"/>
                          <a:cs typeface="Arial" pitchFamily="34" charset="0"/>
                        </a:rPr>
                        <a:t>hab</a:t>
                      </a:r>
                      <a:r>
                        <a:rPr lang="pt-PT" sz="2400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pt-P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62,7%</a:t>
                      </a:r>
                    </a:p>
                    <a:p>
                      <a:endParaRPr lang="pt-PT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46" y="0"/>
            <a:ext cx="1305517" cy="1236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2613" y="198850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pt-PT" sz="3600" b="1" dirty="0" smtClean="0">
                <a:latin typeface="Bookman Old Style" pitchFamily="18" charset="0"/>
                <a:cs typeface="Arial" pitchFamily="34" charset="0"/>
              </a:rPr>
              <a:t>Continuação</a:t>
            </a:r>
            <a:endParaRPr lang="pt-PT" sz="36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912492"/>
              </p:ext>
            </p:extLst>
          </p:nvPr>
        </p:nvGraphicFramePr>
        <p:xfrm>
          <a:off x="180306" y="1378040"/>
          <a:ext cx="11719772" cy="523862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5400000" algn="ctr" rotWithShape="0">
                    <a:schemeClr val="tx2"/>
                  </a:outerShdw>
                </a:effectLst>
                <a:tableStyleId>{5C22544A-7EE6-4342-B048-85BDC9FD1C3A}</a:tableStyleId>
              </a:tblPr>
              <a:tblGrid>
                <a:gridCol w="3658426">
                  <a:extLst>
                    <a:ext uri="{9D8B030D-6E8A-4147-A177-3AD203B41FA5}">
                      <a16:colId xmlns="" xmlns:a16="http://schemas.microsoft.com/office/drawing/2014/main" val="1516763644"/>
                    </a:ext>
                  </a:extLst>
                </a:gridCol>
                <a:gridCol w="1709411">
                  <a:extLst>
                    <a:ext uri="{9D8B030D-6E8A-4147-A177-3AD203B41FA5}">
                      <a16:colId xmlns="" xmlns:a16="http://schemas.microsoft.com/office/drawing/2014/main" val="3219720847"/>
                    </a:ext>
                  </a:extLst>
                </a:gridCol>
                <a:gridCol w="1968643">
                  <a:extLst>
                    <a:ext uri="{9D8B030D-6E8A-4147-A177-3AD203B41FA5}">
                      <a16:colId xmlns="" xmlns:a16="http://schemas.microsoft.com/office/drawing/2014/main" val="1769260659"/>
                    </a:ext>
                  </a:extLst>
                </a:gridCol>
                <a:gridCol w="2399490">
                  <a:extLst>
                    <a:ext uri="{9D8B030D-6E8A-4147-A177-3AD203B41FA5}">
                      <a16:colId xmlns="" xmlns:a16="http://schemas.microsoft.com/office/drawing/2014/main" val="3994326221"/>
                    </a:ext>
                  </a:extLst>
                </a:gridCol>
                <a:gridCol w="1983802">
                  <a:extLst>
                    <a:ext uri="{9D8B030D-6E8A-4147-A177-3AD203B41FA5}">
                      <a16:colId xmlns="" xmlns:a16="http://schemas.microsoft.com/office/drawing/2014/main" val="3350137577"/>
                    </a:ext>
                  </a:extLst>
                </a:gridCol>
              </a:tblGrid>
              <a:tr h="12147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2200" b="1" cap="all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24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Cuemba</a:t>
                      </a:r>
                      <a:endParaRPr lang="pt-PT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24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Cunhinga</a:t>
                      </a:r>
                      <a:endParaRPr lang="pt-PT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24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Nhârea</a:t>
                      </a:r>
                      <a:endParaRPr lang="pt-PT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68580" marR="68580" marT="0" marB="0" anchor="ctr" anchorCtr="1"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6844592"/>
                  </a:ext>
                </a:extLst>
              </a:tr>
              <a:tr h="8927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3200" b="1" cap="none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Arial" panose="020B0604020202020204" pitchFamily="34" charset="0"/>
                        </a:rPr>
                        <a:t>Ligações</a:t>
                      </a:r>
                      <a:endParaRPr lang="pt-PT" sz="3200" b="1" cap="none" dirty="0">
                        <a:solidFill>
                          <a:schemeClr val="tx1"/>
                        </a:solidFill>
                        <a:latin typeface="Bookman Old Style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2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1829</a:t>
                      </a:r>
                      <a:endParaRPr lang="pt-P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2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1529</a:t>
                      </a:r>
                      <a:endParaRPr lang="pt-P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2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3072</a:t>
                      </a:r>
                      <a:endParaRPr lang="pt-P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2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6430</a:t>
                      </a:r>
                      <a:endParaRPr lang="pt-PT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00FF99"/>
                    </a:solidFill>
                  </a:tcPr>
                </a:tc>
              </a:tr>
              <a:tr h="733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3200" b="1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Contratos Celebrados</a:t>
                      </a:r>
                      <a:endParaRPr lang="pt-PT" sz="32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807</a:t>
                      </a:r>
                      <a:endParaRPr lang="pt-PT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906</a:t>
                      </a:r>
                      <a:endParaRPr lang="pt-PT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2027</a:t>
                      </a:r>
                      <a:endParaRPr lang="pt-PT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3740</a:t>
                      </a:r>
                      <a:endParaRPr lang="pt-PT" sz="2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3903936263"/>
                  </a:ext>
                </a:extLst>
              </a:tr>
              <a:tr h="840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3200" b="1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Facturas cobradas</a:t>
                      </a:r>
                      <a:endParaRPr lang="pt-PT" sz="32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 curso</a:t>
                      </a:r>
                      <a:endParaRPr lang="pt-PT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 curso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24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 curso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PT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pt-PT" sz="2400" b="1" dirty="0" smtClean="0">
                          <a:latin typeface="Arial" pitchFamily="34" charset="0"/>
                          <a:cs typeface="Arial" pitchFamily="34" charset="0"/>
                        </a:rPr>
                        <a:t>____</a:t>
                      </a:r>
                      <a:endParaRPr lang="pt-P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2545201660"/>
                  </a:ext>
                </a:extLst>
              </a:tr>
              <a:tr h="840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3200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População</a:t>
                      </a:r>
                      <a:r>
                        <a:rPr lang="pt-PT" sz="3200" baseline="0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servida</a:t>
                      </a:r>
                      <a:endParaRPr lang="pt-PT" sz="32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34.709 </a:t>
                      </a:r>
                      <a:r>
                        <a:rPr lang="pt-PT" sz="2400" b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hab</a:t>
                      </a:r>
                      <a:endParaRPr lang="pt-PT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28.913 </a:t>
                      </a:r>
                      <a:r>
                        <a:rPr lang="pt-PT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hab</a:t>
                      </a:r>
                      <a:r>
                        <a:rPr lang="pt-PT" sz="24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pt-PT" sz="24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46.096 </a:t>
                      </a:r>
                      <a:endParaRPr lang="pt-PT" sz="24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b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hab</a:t>
                      </a:r>
                      <a:r>
                        <a:rPr lang="pt-PT" sz="24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pt-PT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pt-PT" sz="2400" b="1" dirty="0" smtClean="0">
                          <a:latin typeface="Arial" pitchFamily="34" charset="0"/>
                          <a:cs typeface="Arial" pitchFamily="34" charset="0"/>
                        </a:rPr>
                        <a:t>109.718 </a:t>
                      </a:r>
                      <a:r>
                        <a:rPr lang="pt-PT" sz="2400" b="1" dirty="0" err="1" smtClean="0">
                          <a:latin typeface="Arial" pitchFamily="34" charset="0"/>
                          <a:cs typeface="Arial" pitchFamily="34" charset="0"/>
                        </a:rPr>
                        <a:t>hab</a:t>
                      </a:r>
                      <a:endParaRPr lang="pt-P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anchorCtr="1"/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62" y="38637"/>
            <a:ext cx="1305517" cy="1236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5491" y="185971"/>
            <a:ext cx="9720072" cy="1153432"/>
          </a:xfrm>
        </p:spPr>
        <p:txBody>
          <a:bodyPr>
            <a:normAutofit/>
          </a:bodyPr>
          <a:lstStyle/>
          <a:p>
            <a:pPr algn="ctr"/>
            <a:r>
              <a:rPr lang="pt-PT" sz="3200" b="1" dirty="0" smtClean="0">
                <a:latin typeface="Bookman Old Style" pitchFamily="18" charset="0"/>
              </a:rPr>
              <a:t>QUADRO DO PESSOAL DA EASBIÉ</a:t>
            </a:r>
            <a:endParaRPr lang="pt-PT" sz="3200" b="1" dirty="0">
              <a:latin typeface="Bookman Old Style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42" y="163895"/>
            <a:ext cx="1305517" cy="1236442"/>
          </a:xfrm>
          <a:prstGeom prst="rect">
            <a:avLst/>
          </a:prstGeom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912492"/>
              </p:ext>
            </p:extLst>
          </p:nvPr>
        </p:nvGraphicFramePr>
        <p:xfrm>
          <a:off x="1226258" y="1914633"/>
          <a:ext cx="9553357" cy="280001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5400000" algn="ctr" rotWithShape="0">
                    <a:schemeClr val="tx2"/>
                  </a:outerShdw>
                </a:effectLst>
                <a:tableStyleId>{5C22544A-7EE6-4342-B048-85BDC9FD1C3A}</a:tableStyleId>
              </a:tblPr>
              <a:tblGrid>
                <a:gridCol w="2850572">
                  <a:extLst>
                    <a:ext uri="{9D8B030D-6E8A-4147-A177-3AD203B41FA5}">
                      <a16:colId xmlns="" xmlns:a16="http://schemas.microsoft.com/office/drawing/2014/main" val="1516763644"/>
                    </a:ext>
                  </a:extLst>
                </a:gridCol>
                <a:gridCol w="2642565"/>
                <a:gridCol w="2030110">
                  <a:extLst>
                    <a:ext uri="{9D8B030D-6E8A-4147-A177-3AD203B41FA5}">
                      <a16:colId xmlns="" xmlns:a16="http://schemas.microsoft.com/office/drawing/2014/main" val="3350137577"/>
                    </a:ext>
                  </a:extLst>
                </a:gridCol>
                <a:gridCol w="2030110"/>
              </a:tblGrid>
              <a:tr h="9244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2200" b="1" cap="all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2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Funcionários</a:t>
                      </a:r>
                      <a:endParaRPr lang="pt-PT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68580" marR="68580" marT="0" marB="0" anchor="ctr" anchorCtr="1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2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Nº de </a:t>
                      </a:r>
                      <a:r>
                        <a:rPr lang="pt-PT" sz="24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func</a:t>
                      </a:r>
                      <a:r>
                        <a:rPr lang="pt-PT" sz="2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/1000 ligações</a:t>
                      </a:r>
                      <a:endParaRPr lang="pt-PT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6844592"/>
                  </a:ext>
                </a:extLst>
              </a:tr>
              <a:tr h="8927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3200" b="1" cap="none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Arial" panose="020B0604020202020204" pitchFamily="34" charset="0"/>
                        </a:rPr>
                        <a:t>Mulheres</a:t>
                      </a:r>
                      <a:endParaRPr lang="pt-PT" sz="3200" b="1" cap="none" dirty="0">
                        <a:solidFill>
                          <a:schemeClr val="tx1"/>
                        </a:solidFill>
                        <a:latin typeface="Bookman Old Style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2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pt-PT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2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pt-PT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00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2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᷉ 5</a:t>
                      </a:r>
                      <a:endParaRPr lang="pt-PT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00FF99"/>
                    </a:solidFill>
                  </a:tcPr>
                </a:tc>
              </a:tr>
              <a:tr h="733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3200" b="1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Homens</a:t>
                      </a:r>
                      <a:endParaRPr lang="pt-PT" sz="32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pt-PT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2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393626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3600" b="1" dirty="0" smtClean="0">
                <a:latin typeface="Bookman Old Style" pitchFamily="18" charset="0"/>
              </a:rPr>
              <a:t>Observação</a:t>
            </a:r>
            <a:endParaRPr lang="pt-PT" sz="3600" b="1" dirty="0">
              <a:latin typeface="Bookman Old Style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2125014"/>
            <a:ext cx="1219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200" dirty="0" smtClean="0">
                <a:latin typeface="Bookman Old Style" pitchFamily="18" charset="0"/>
              </a:rPr>
              <a:t>Até agora a gestão das compras tem sido feita em função das receitas arrecadadas, ou seja,  com rentabilidade zero, mas sem satisfazer muitas necessidades básicas.</a:t>
            </a:r>
          </a:p>
          <a:p>
            <a:pPr algn="just"/>
            <a:endParaRPr lang="pt-PT" sz="3200" dirty="0" smtClean="0">
              <a:latin typeface="Bookman Old Style" pitchFamily="18" charset="0"/>
            </a:endParaRPr>
          </a:p>
          <a:p>
            <a:pPr algn="just"/>
            <a:r>
              <a:rPr lang="pt-PT" sz="3200" dirty="0" smtClean="0">
                <a:latin typeface="Bookman Old Style" pitchFamily="18" charset="0"/>
              </a:rPr>
              <a:t>As receitas são as que provem da prestação de serviços. Os custos  mais significativos são os salários,  produtos químicos, gasóleo e energia eléctrica.</a:t>
            </a:r>
            <a:endParaRPr lang="pt-PT" sz="3200" dirty="0">
              <a:latin typeface="Bookman Old Style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42" y="163895"/>
            <a:ext cx="1305517" cy="1236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 smtClean="0">
                <a:latin typeface="Bookman Old Style" pitchFamily="18" charset="0"/>
              </a:rPr>
              <a:t>DESAFIOS PARA OS PROXIMOS DIAS</a:t>
            </a:r>
            <a:endParaRPr lang="pt-PT" b="1" dirty="0">
              <a:latin typeface="Bookman Old Style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96214" y="2962141"/>
            <a:ext cx="112303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200" dirty="0" smtClean="0">
                <a:latin typeface="Bookman Old Style" pitchFamily="18" charset="0"/>
              </a:rPr>
              <a:t>Reduzir  o máximo as perdas na rede de distribuição de água  </a:t>
            </a:r>
            <a:endParaRPr lang="pt-PT" sz="32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" y="548069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cap="all" dirty="0" smtClean="0">
                <a:solidFill>
                  <a:srgbClr val="FFFF00"/>
                </a:solidFill>
              </a:rPr>
              <a:t>MUITO Obrigado </a:t>
            </a:r>
            <a:r>
              <a:rPr lang="pt-PT" sz="3600" b="1" cap="all" dirty="0">
                <a:solidFill>
                  <a:srgbClr val="FFFF00"/>
                </a:solidFill>
              </a:rPr>
              <a:t>pela </a:t>
            </a:r>
            <a:r>
              <a:rPr lang="pt-PT" sz="3600" b="1" cap="all" dirty="0" smtClean="0">
                <a:solidFill>
                  <a:srgbClr val="FFFF00"/>
                </a:solidFill>
              </a:rPr>
              <a:t>atenção PRESTADA</a:t>
            </a:r>
            <a:endParaRPr lang="pt-PT" sz="3600" b="1" cap="all" dirty="0">
              <a:solidFill>
                <a:srgbClr val="FFFF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470" y="1103890"/>
            <a:ext cx="2965058" cy="2812648"/>
          </a:xfrm>
          <a:prstGeom prst="rect">
            <a:avLst/>
          </a:prstGeom>
          <a:noFill/>
          <a:effectLst>
            <a:innerShdw blurRad="114300">
              <a:schemeClr val="accent1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13262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1699</TotalTime>
  <Words>269</Words>
  <Application>Microsoft Office PowerPoint</Application>
  <PresentationFormat>Personalizados</PresentationFormat>
  <Paragraphs>108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Integral</vt:lpstr>
      <vt:lpstr>Diapositivo 1</vt:lpstr>
      <vt:lpstr>          Produção de água controlada  pela easbié</vt:lpstr>
      <vt:lpstr>Continuação</vt:lpstr>
      <vt:lpstr>Continuação</vt:lpstr>
      <vt:lpstr>QUADRO DO PESSOAL DA EASBIÉ</vt:lpstr>
      <vt:lpstr>Observação</vt:lpstr>
      <vt:lpstr>DESAFIOS PARA OS PROXIMOS DIAS</vt:lpstr>
      <vt:lpstr>Diapositivo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Sá</dc:creator>
  <cp:lastModifiedBy>CHIPILICA</cp:lastModifiedBy>
  <cp:revision>84</cp:revision>
  <dcterms:created xsi:type="dcterms:W3CDTF">2016-07-04T20:31:12Z</dcterms:created>
  <dcterms:modified xsi:type="dcterms:W3CDTF">2019-07-25T11:20:38Z</dcterms:modified>
</cp:coreProperties>
</file>