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7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8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9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10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12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13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7" r:id="rId2"/>
    <p:sldMasterId id="2147483676" r:id="rId3"/>
    <p:sldMasterId id="2147483685" r:id="rId4"/>
    <p:sldMasterId id="2147483694" r:id="rId5"/>
    <p:sldMasterId id="2147483703" r:id="rId6"/>
    <p:sldMasterId id="2147483712" r:id="rId7"/>
    <p:sldMasterId id="2147483721" r:id="rId8"/>
    <p:sldMasterId id="2147483726" r:id="rId9"/>
    <p:sldMasterId id="2147483735" r:id="rId10"/>
    <p:sldMasterId id="2147483744" r:id="rId11"/>
    <p:sldMasterId id="2147483753" r:id="rId12"/>
    <p:sldMasterId id="2147483762" r:id="rId13"/>
    <p:sldMasterId id="2147483771" r:id="rId14"/>
  </p:sldMasterIdLst>
  <p:notesMasterIdLst>
    <p:notesMasterId r:id="rId26"/>
  </p:notesMasterIdLst>
  <p:handoutMasterIdLst>
    <p:handoutMasterId r:id="rId27"/>
  </p:handoutMasterIdLst>
  <p:sldIdLst>
    <p:sldId id="324" r:id="rId15"/>
    <p:sldId id="325" r:id="rId16"/>
    <p:sldId id="358" r:id="rId17"/>
    <p:sldId id="403" r:id="rId18"/>
    <p:sldId id="404" r:id="rId19"/>
    <p:sldId id="464" r:id="rId20"/>
    <p:sldId id="441" r:id="rId21"/>
    <p:sldId id="445" r:id="rId22"/>
    <p:sldId id="467" r:id="rId23"/>
    <p:sldId id="459" r:id="rId24"/>
    <p:sldId id="356" r:id="rId25"/>
  </p:sldIdLst>
  <p:sldSz cx="9144000" cy="6858000" type="screen4x3"/>
  <p:notesSz cx="6797675" cy="9928225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89">
          <p15:clr>
            <a:srgbClr val="A4A3A4"/>
          </p15:clr>
        </p15:guide>
        <p15:guide id="2" pos="3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0066"/>
    <a:srgbClr val="C48170"/>
    <a:srgbClr val="FAF4F7"/>
    <a:srgbClr val="7E9AC4"/>
    <a:srgbClr val="FF7C80"/>
    <a:srgbClr val="996600"/>
    <a:srgbClr val="CC9900"/>
    <a:srgbClr val="CC00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Estilo com Tema 2 - Destaqu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com Tema 1 - Destaqu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édio 4 - Destaqu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950" autoAdjust="0"/>
  </p:normalViewPr>
  <p:slideViewPr>
    <p:cSldViewPr snapToObjects="1" showGuides="1">
      <p:cViewPr varScale="1">
        <p:scale>
          <a:sx n="102" d="100"/>
          <a:sy n="102" d="100"/>
        </p:scale>
        <p:origin x="-1890" y="-102"/>
      </p:cViewPr>
      <p:guideLst>
        <p:guide orient="horz" pos="1289"/>
        <p:guide pos="3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lha_de_C_lculo_do_Microsoft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PT" sz="1800" b="1"/>
              <a:t>Disponibilidade de água à</a:t>
            </a:r>
            <a:r>
              <a:rPr lang="pt-PT" sz="1800" b="1" baseline="0"/>
              <a:t> população (horas por dia)</a:t>
            </a:r>
            <a:endParaRPr lang="pt-PT" sz="18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dados!$A$4</c:f>
              <c:strCache>
                <c:ptCount val="1"/>
                <c:pt idx="0">
                  <c:v>N.º de clientes</c:v>
                </c:pt>
              </c:strCache>
            </c:strRef>
          </c:tx>
          <c:spPr>
            <a:ln w="38100" cap="rnd">
              <a:solidFill>
                <a:srgbClr val="00206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dados!$B$3:$AJ$3</c:f>
              <c:numCache>
                <c:formatCode>mmm\-yy</c:formatCode>
                <c:ptCount val="35"/>
                <c:pt idx="0">
                  <c:v>42583</c:v>
                </c:pt>
                <c:pt idx="1">
                  <c:v>42614</c:v>
                </c:pt>
                <c:pt idx="2">
                  <c:v>42644</c:v>
                </c:pt>
                <c:pt idx="3">
                  <c:v>42675</c:v>
                </c:pt>
                <c:pt idx="4">
                  <c:v>42705</c:v>
                </c:pt>
                <c:pt idx="5">
                  <c:v>42736</c:v>
                </c:pt>
                <c:pt idx="6">
                  <c:v>42767</c:v>
                </c:pt>
                <c:pt idx="7">
                  <c:v>42795</c:v>
                </c:pt>
                <c:pt idx="8">
                  <c:v>42826</c:v>
                </c:pt>
                <c:pt idx="9">
                  <c:v>42856</c:v>
                </c:pt>
                <c:pt idx="10">
                  <c:v>42887</c:v>
                </c:pt>
                <c:pt idx="11">
                  <c:v>42917</c:v>
                </c:pt>
                <c:pt idx="12">
                  <c:v>42948</c:v>
                </c:pt>
                <c:pt idx="13">
                  <c:v>42979</c:v>
                </c:pt>
                <c:pt idx="14">
                  <c:v>43009</c:v>
                </c:pt>
                <c:pt idx="15">
                  <c:v>43040</c:v>
                </c:pt>
                <c:pt idx="16">
                  <c:v>43070</c:v>
                </c:pt>
                <c:pt idx="17">
                  <c:v>43101</c:v>
                </c:pt>
                <c:pt idx="18">
                  <c:v>43132</c:v>
                </c:pt>
                <c:pt idx="19">
                  <c:v>43160</c:v>
                </c:pt>
                <c:pt idx="20">
                  <c:v>43191</c:v>
                </c:pt>
                <c:pt idx="21">
                  <c:v>43221</c:v>
                </c:pt>
                <c:pt idx="22">
                  <c:v>43252</c:v>
                </c:pt>
                <c:pt idx="23">
                  <c:v>43282</c:v>
                </c:pt>
                <c:pt idx="24">
                  <c:v>43313</c:v>
                </c:pt>
                <c:pt idx="25">
                  <c:v>43344</c:v>
                </c:pt>
                <c:pt idx="26">
                  <c:v>43374</c:v>
                </c:pt>
                <c:pt idx="27">
                  <c:v>43405</c:v>
                </c:pt>
                <c:pt idx="28">
                  <c:v>43435</c:v>
                </c:pt>
                <c:pt idx="29">
                  <c:v>43466</c:v>
                </c:pt>
                <c:pt idx="30">
                  <c:v>43497</c:v>
                </c:pt>
                <c:pt idx="31">
                  <c:v>43528</c:v>
                </c:pt>
                <c:pt idx="32">
                  <c:v>43559</c:v>
                </c:pt>
                <c:pt idx="33">
                  <c:v>43589</c:v>
                </c:pt>
                <c:pt idx="34">
                  <c:v>43620</c:v>
                </c:pt>
              </c:numCache>
            </c:numRef>
          </c:cat>
          <c:val>
            <c:numRef>
              <c:f>dados!$B$4:$AJ$4</c:f>
              <c:numCache>
                <c:formatCode>General</c:formatCode>
                <c:ptCount val="35"/>
                <c:pt idx="0">
                  <c:v>269</c:v>
                </c:pt>
                <c:pt idx="1">
                  <c:v>478</c:v>
                </c:pt>
                <c:pt idx="2">
                  <c:v>598</c:v>
                </c:pt>
                <c:pt idx="3">
                  <c:v>648</c:v>
                </c:pt>
                <c:pt idx="4">
                  <c:v>714</c:v>
                </c:pt>
                <c:pt idx="5">
                  <c:v>775</c:v>
                </c:pt>
                <c:pt idx="6">
                  <c:v>817</c:v>
                </c:pt>
                <c:pt idx="7">
                  <c:v>901</c:v>
                </c:pt>
                <c:pt idx="8">
                  <c:v>993</c:v>
                </c:pt>
                <c:pt idx="9">
                  <c:v>1027</c:v>
                </c:pt>
                <c:pt idx="10">
                  <c:v>1057</c:v>
                </c:pt>
                <c:pt idx="11">
                  <c:v>1064</c:v>
                </c:pt>
                <c:pt idx="12">
                  <c:v>1072</c:v>
                </c:pt>
                <c:pt idx="13">
                  <c:v>1076</c:v>
                </c:pt>
                <c:pt idx="14">
                  <c:v>1121</c:v>
                </c:pt>
                <c:pt idx="15">
                  <c:v>1243</c:v>
                </c:pt>
                <c:pt idx="16">
                  <c:v>1420</c:v>
                </c:pt>
                <c:pt idx="17">
                  <c:v>1651</c:v>
                </c:pt>
                <c:pt idx="18">
                  <c:v>1826</c:v>
                </c:pt>
                <c:pt idx="19">
                  <c:v>1906</c:v>
                </c:pt>
                <c:pt idx="20">
                  <c:v>2690</c:v>
                </c:pt>
                <c:pt idx="21">
                  <c:v>3371</c:v>
                </c:pt>
                <c:pt idx="22">
                  <c:v>4385</c:v>
                </c:pt>
                <c:pt idx="23">
                  <c:v>6473</c:v>
                </c:pt>
                <c:pt idx="24">
                  <c:v>6545</c:v>
                </c:pt>
                <c:pt idx="25">
                  <c:v>6596</c:v>
                </c:pt>
                <c:pt idx="26">
                  <c:v>6602</c:v>
                </c:pt>
                <c:pt idx="27">
                  <c:v>6637</c:v>
                </c:pt>
                <c:pt idx="28">
                  <c:v>6680</c:v>
                </c:pt>
                <c:pt idx="29" formatCode="#,##0">
                  <c:v>6680</c:v>
                </c:pt>
                <c:pt idx="30" formatCode="#,##0">
                  <c:v>7288</c:v>
                </c:pt>
                <c:pt idx="31" formatCode="#,##0">
                  <c:v>7320</c:v>
                </c:pt>
                <c:pt idx="32" formatCode="#,##0">
                  <c:v>7599</c:v>
                </c:pt>
                <c:pt idx="33" formatCode="#,##0">
                  <c:v>7660</c:v>
                </c:pt>
                <c:pt idx="34" formatCode="#,##0">
                  <c:v>7686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5A-417D-A848-722F994B74B4}"/>
            </c:ext>
          </c:extLst>
        </c:ser>
        <c:ser>
          <c:idx val="1"/>
          <c:order val="1"/>
          <c:tx>
            <c:strRef>
              <c:f>dados!$A$5</c:f>
              <c:strCache>
                <c:ptCount val="1"/>
                <c:pt idx="0">
                  <c:v>Ligações C/ água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dados!$B$3:$AJ$3</c:f>
              <c:numCache>
                <c:formatCode>mmm\-yy</c:formatCode>
                <c:ptCount val="35"/>
                <c:pt idx="0">
                  <c:v>42583</c:v>
                </c:pt>
                <c:pt idx="1">
                  <c:v>42614</c:v>
                </c:pt>
                <c:pt idx="2">
                  <c:v>42644</c:v>
                </c:pt>
                <c:pt idx="3">
                  <c:v>42675</c:v>
                </c:pt>
                <c:pt idx="4">
                  <c:v>42705</c:v>
                </c:pt>
                <c:pt idx="5">
                  <c:v>42736</c:v>
                </c:pt>
                <c:pt idx="6">
                  <c:v>42767</c:v>
                </c:pt>
                <c:pt idx="7">
                  <c:v>42795</c:v>
                </c:pt>
                <c:pt idx="8">
                  <c:v>42826</c:v>
                </c:pt>
                <c:pt idx="9">
                  <c:v>42856</c:v>
                </c:pt>
                <c:pt idx="10">
                  <c:v>42887</c:v>
                </c:pt>
                <c:pt idx="11">
                  <c:v>42917</c:v>
                </c:pt>
                <c:pt idx="12">
                  <c:v>42948</c:v>
                </c:pt>
                <c:pt idx="13">
                  <c:v>42979</c:v>
                </c:pt>
                <c:pt idx="14">
                  <c:v>43009</c:v>
                </c:pt>
                <c:pt idx="15">
                  <c:v>43040</c:v>
                </c:pt>
                <c:pt idx="16">
                  <c:v>43070</c:v>
                </c:pt>
                <c:pt idx="17">
                  <c:v>43101</c:v>
                </c:pt>
                <c:pt idx="18">
                  <c:v>43132</c:v>
                </c:pt>
                <c:pt idx="19">
                  <c:v>43160</c:v>
                </c:pt>
                <c:pt idx="20">
                  <c:v>43191</c:v>
                </c:pt>
                <c:pt idx="21">
                  <c:v>43221</c:v>
                </c:pt>
                <c:pt idx="22">
                  <c:v>43252</c:v>
                </c:pt>
                <c:pt idx="23">
                  <c:v>43282</c:v>
                </c:pt>
                <c:pt idx="24">
                  <c:v>43313</c:v>
                </c:pt>
                <c:pt idx="25">
                  <c:v>43344</c:v>
                </c:pt>
                <c:pt idx="26">
                  <c:v>43374</c:v>
                </c:pt>
                <c:pt idx="27">
                  <c:v>43405</c:v>
                </c:pt>
                <c:pt idx="28">
                  <c:v>43435</c:v>
                </c:pt>
                <c:pt idx="29">
                  <c:v>43466</c:v>
                </c:pt>
                <c:pt idx="30">
                  <c:v>43497</c:v>
                </c:pt>
                <c:pt idx="31">
                  <c:v>43528</c:v>
                </c:pt>
                <c:pt idx="32">
                  <c:v>43559</c:v>
                </c:pt>
                <c:pt idx="33">
                  <c:v>43589</c:v>
                </c:pt>
                <c:pt idx="34">
                  <c:v>43620</c:v>
                </c:pt>
              </c:numCache>
            </c:numRef>
          </c:cat>
          <c:val>
            <c:numRef>
              <c:f>dados!$B$5:$AJ$5</c:f>
              <c:numCache>
                <c:formatCode>General</c:formatCode>
                <c:ptCount val="35"/>
                <c:pt idx="0">
                  <c:v>2250</c:v>
                </c:pt>
                <c:pt idx="1">
                  <c:v>2250</c:v>
                </c:pt>
                <c:pt idx="2">
                  <c:v>2250</c:v>
                </c:pt>
                <c:pt idx="3">
                  <c:v>2250</c:v>
                </c:pt>
                <c:pt idx="4">
                  <c:v>2250</c:v>
                </c:pt>
                <c:pt idx="5">
                  <c:v>2250</c:v>
                </c:pt>
                <c:pt idx="6">
                  <c:v>2250</c:v>
                </c:pt>
                <c:pt idx="7">
                  <c:v>2250</c:v>
                </c:pt>
                <c:pt idx="8">
                  <c:v>2250</c:v>
                </c:pt>
                <c:pt idx="9">
                  <c:v>2250</c:v>
                </c:pt>
                <c:pt idx="10">
                  <c:v>2250</c:v>
                </c:pt>
                <c:pt idx="11">
                  <c:v>2250</c:v>
                </c:pt>
                <c:pt idx="12">
                  <c:v>2250</c:v>
                </c:pt>
                <c:pt idx="13">
                  <c:v>2250</c:v>
                </c:pt>
                <c:pt idx="14">
                  <c:v>2250</c:v>
                </c:pt>
                <c:pt idx="15">
                  <c:v>7250</c:v>
                </c:pt>
                <c:pt idx="16">
                  <c:v>7250</c:v>
                </c:pt>
                <c:pt idx="17">
                  <c:v>7250</c:v>
                </c:pt>
                <c:pt idx="18">
                  <c:v>7250</c:v>
                </c:pt>
                <c:pt idx="19">
                  <c:v>7250</c:v>
                </c:pt>
                <c:pt idx="20">
                  <c:v>7250</c:v>
                </c:pt>
                <c:pt idx="21">
                  <c:v>7250</c:v>
                </c:pt>
                <c:pt idx="22">
                  <c:v>7250</c:v>
                </c:pt>
                <c:pt idx="23">
                  <c:v>7250</c:v>
                </c:pt>
                <c:pt idx="24">
                  <c:v>7250</c:v>
                </c:pt>
                <c:pt idx="25">
                  <c:v>7250</c:v>
                </c:pt>
                <c:pt idx="26">
                  <c:v>7250</c:v>
                </c:pt>
                <c:pt idx="27">
                  <c:v>9250</c:v>
                </c:pt>
                <c:pt idx="28">
                  <c:v>9250</c:v>
                </c:pt>
                <c:pt idx="29">
                  <c:v>9250</c:v>
                </c:pt>
                <c:pt idx="30">
                  <c:v>9250</c:v>
                </c:pt>
                <c:pt idx="31">
                  <c:v>9250</c:v>
                </c:pt>
                <c:pt idx="32">
                  <c:v>9250</c:v>
                </c:pt>
                <c:pt idx="33">
                  <c:v>9250</c:v>
                </c:pt>
                <c:pt idx="34">
                  <c:v>9250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5A-417D-A848-722F994B7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109632"/>
        <c:axId val="49144192"/>
      </c:lineChart>
      <c:lineChart>
        <c:grouping val="standard"/>
        <c:varyColors val="0"/>
        <c:ser>
          <c:idx val="3"/>
          <c:order val="2"/>
          <c:tx>
            <c:strRef>
              <c:f>dados!$A$7</c:f>
              <c:strCache>
                <c:ptCount val="1"/>
                <c:pt idx="0">
                  <c:v>Horas de abastecimento</c:v>
                </c:pt>
              </c:strCache>
            </c:strRef>
          </c:tx>
          <c:spPr>
            <a:ln w="44450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dados!$B$3:$AJ$3</c:f>
              <c:numCache>
                <c:formatCode>mmm\-yy</c:formatCode>
                <c:ptCount val="35"/>
                <c:pt idx="0">
                  <c:v>42583</c:v>
                </c:pt>
                <c:pt idx="1">
                  <c:v>42614</c:v>
                </c:pt>
                <c:pt idx="2">
                  <c:v>42644</c:v>
                </c:pt>
                <c:pt idx="3">
                  <c:v>42675</c:v>
                </c:pt>
                <c:pt idx="4">
                  <c:v>42705</c:v>
                </c:pt>
                <c:pt idx="5">
                  <c:v>42736</c:v>
                </c:pt>
                <c:pt idx="6">
                  <c:v>42767</c:v>
                </c:pt>
                <c:pt idx="7">
                  <c:v>42795</c:v>
                </c:pt>
                <c:pt idx="8">
                  <c:v>42826</c:v>
                </c:pt>
                <c:pt idx="9">
                  <c:v>42856</c:v>
                </c:pt>
                <c:pt idx="10">
                  <c:v>42887</c:v>
                </c:pt>
                <c:pt idx="11">
                  <c:v>42917</c:v>
                </c:pt>
                <c:pt idx="12">
                  <c:v>42948</c:v>
                </c:pt>
                <c:pt idx="13">
                  <c:v>42979</c:v>
                </c:pt>
                <c:pt idx="14">
                  <c:v>43009</c:v>
                </c:pt>
                <c:pt idx="15">
                  <c:v>43040</c:v>
                </c:pt>
                <c:pt idx="16">
                  <c:v>43070</c:v>
                </c:pt>
                <c:pt idx="17">
                  <c:v>43101</c:v>
                </c:pt>
                <c:pt idx="18">
                  <c:v>43132</c:v>
                </c:pt>
                <c:pt idx="19">
                  <c:v>43160</c:v>
                </c:pt>
                <c:pt idx="20">
                  <c:v>43191</c:v>
                </c:pt>
                <c:pt idx="21">
                  <c:v>43221</c:v>
                </c:pt>
                <c:pt idx="22">
                  <c:v>43252</c:v>
                </c:pt>
                <c:pt idx="23">
                  <c:v>43282</c:v>
                </c:pt>
                <c:pt idx="24">
                  <c:v>43313</c:v>
                </c:pt>
                <c:pt idx="25">
                  <c:v>43344</c:v>
                </c:pt>
                <c:pt idx="26">
                  <c:v>43374</c:v>
                </c:pt>
                <c:pt idx="27">
                  <c:v>43405</c:v>
                </c:pt>
                <c:pt idx="28">
                  <c:v>43435</c:v>
                </c:pt>
                <c:pt idx="29">
                  <c:v>43466</c:v>
                </c:pt>
                <c:pt idx="30">
                  <c:v>43497</c:v>
                </c:pt>
                <c:pt idx="31">
                  <c:v>43528</c:v>
                </c:pt>
                <c:pt idx="32">
                  <c:v>43559</c:v>
                </c:pt>
                <c:pt idx="33">
                  <c:v>43589</c:v>
                </c:pt>
                <c:pt idx="34">
                  <c:v>43620</c:v>
                </c:pt>
              </c:numCache>
            </c:numRef>
          </c:cat>
          <c:val>
            <c:numRef>
              <c:f>dados!$B$7:$AJ$7</c:f>
              <c:numCache>
                <c:formatCode>General</c:formatCode>
                <c:ptCount val="35"/>
                <c:pt idx="0">
                  <c:v>6.5</c:v>
                </c:pt>
                <c:pt idx="1">
                  <c:v>6.5</c:v>
                </c:pt>
                <c:pt idx="2">
                  <c:v>6.5</c:v>
                </c:pt>
                <c:pt idx="3">
                  <c:v>6.5</c:v>
                </c:pt>
                <c:pt idx="4">
                  <c:v>6.5</c:v>
                </c:pt>
                <c:pt idx="5">
                  <c:v>5.5</c:v>
                </c:pt>
                <c:pt idx="6">
                  <c:v>5.5</c:v>
                </c:pt>
                <c:pt idx="7">
                  <c:v>4.5</c:v>
                </c:pt>
                <c:pt idx="8">
                  <c:v>4.5</c:v>
                </c:pt>
                <c:pt idx="9">
                  <c:v>4.5</c:v>
                </c:pt>
                <c:pt idx="10">
                  <c:v>3.5</c:v>
                </c:pt>
                <c:pt idx="11">
                  <c:v>3.5</c:v>
                </c:pt>
                <c:pt idx="12">
                  <c:v>3.5</c:v>
                </c:pt>
                <c:pt idx="13">
                  <c:v>2.5</c:v>
                </c:pt>
                <c:pt idx="14">
                  <c:v>2.5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2.5</c:v>
                </c:pt>
                <c:pt idx="19">
                  <c:v>2.5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C5A-417D-A848-722F994B7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226112"/>
        <c:axId val="4914611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dados!$A$6</c15:sqref>
                        </c15:formulaRef>
                      </c:ext>
                    </c:extLst>
                    <c:strCache>
                      <c:ptCount val="1"/>
                      <c:pt idx="0">
                        <c:v>Ligações existentes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dados!$B$3:$AJ$3</c15:sqref>
                        </c15:formulaRef>
                      </c:ext>
                    </c:extLst>
                    <c:numCache>
                      <c:formatCode>mmm\-yy</c:formatCode>
                      <c:ptCount val="35"/>
                      <c:pt idx="0">
                        <c:v>42583</c:v>
                      </c:pt>
                      <c:pt idx="1">
                        <c:v>42614</c:v>
                      </c:pt>
                      <c:pt idx="2">
                        <c:v>42644</c:v>
                      </c:pt>
                      <c:pt idx="3">
                        <c:v>42675</c:v>
                      </c:pt>
                      <c:pt idx="4">
                        <c:v>42705</c:v>
                      </c:pt>
                      <c:pt idx="5">
                        <c:v>42736</c:v>
                      </c:pt>
                      <c:pt idx="6">
                        <c:v>42767</c:v>
                      </c:pt>
                      <c:pt idx="7">
                        <c:v>42795</c:v>
                      </c:pt>
                      <c:pt idx="8">
                        <c:v>42826</c:v>
                      </c:pt>
                      <c:pt idx="9">
                        <c:v>42856</c:v>
                      </c:pt>
                      <c:pt idx="10">
                        <c:v>42887</c:v>
                      </c:pt>
                      <c:pt idx="11">
                        <c:v>42917</c:v>
                      </c:pt>
                      <c:pt idx="12">
                        <c:v>42948</c:v>
                      </c:pt>
                      <c:pt idx="13">
                        <c:v>42979</c:v>
                      </c:pt>
                      <c:pt idx="14">
                        <c:v>43009</c:v>
                      </c:pt>
                      <c:pt idx="15">
                        <c:v>43040</c:v>
                      </c:pt>
                      <c:pt idx="16">
                        <c:v>43070</c:v>
                      </c:pt>
                      <c:pt idx="17">
                        <c:v>43101</c:v>
                      </c:pt>
                      <c:pt idx="18">
                        <c:v>43132</c:v>
                      </c:pt>
                      <c:pt idx="19">
                        <c:v>43160</c:v>
                      </c:pt>
                      <c:pt idx="20">
                        <c:v>43191</c:v>
                      </c:pt>
                      <c:pt idx="21">
                        <c:v>43221</c:v>
                      </c:pt>
                      <c:pt idx="22">
                        <c:v>43252</c:v>
                      </c:pt>
                      <c:pt idx="23">
                        <c:v>43282</c:v>
                      </c:pt>
                      <c:pt idx="24">
                        <c:v>43313</c:v>
                      </c:pt>
                      <c:pt idx="25">
                        <c:v>43344</c:v>
                      </c:pt>
                      <c:pt idx="26">
                        <c:v>43374</c:v>
                      </c:pt>
                      <c:pt idx="27">
                        <c:v>43405</c:v>
                      </c:pt>
                      <c:pt idx="28">
                        <c:v>43435</c:v>
                      </c:pt>
                      <c:pt idx="29">
                        <c:v>43466</c:v>
                      </c:pt>
                      <c:pt idx="30">
                        <c:v>43497</c:v>
                      </c:pt>
                      <c:pt idx="31">
                        <c:v>43528</c:v>
                      </c:pt>
                      <c:pt idx="32">
                        <c:v>43559</c:v>
                      </c:pt>
                      <c:pt idx="33">
                        <c:v>43589</c:v>
                      </c:pt>
                      <c:pt idx="34">
                        <c:v>43620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dados!$B$6:$AJ$6</c15:sqref>
                        </c15:formulaRef>
                      </c:ext>
                    </c:extLst>
                    <c:numCache>
                      <c:formatCode>General</c:formatCode>
                      <c:ptCount val="35"/>
                      <c:pt idx="0">
                        <c:v>2750</c:v>
                      </c:pt>
                      <c:pt idx="1">
                        <c:v>2750</c:v>
                      </c:pt>
                      <c:pt idx="2">
                        <c:v>2750</c:v>
                      </c:pt>
                      <c:pt idx="3">
                        <c:v>2750</c:v>
                      </c:pt>
                      <c:pt idx="4">
                        <c:v>2750</c:v>
                      </c:pt>
                      <c:pt idx="5">
                        <c:v>2750</c:v>
                      </c:pt>
                      <c:pt idx="6">
                        <c:v>2750</c:v>
                      </c:pt>
                      <c:pt idx="7">
                        <c:v>2750</c:v>
                      </c:pt>
                      <c:pt idx="8">
                        <c:v>2750</c:v>
                      </c:pt>
                      <c:pt idx="9">
                        <c:v>2750</c:v>
                      </c:pt>
                      <c:pt idx="10">
                        <c:v>2750</c:v>
                      </c:pt>
                      <c:pt idx="11">
                        <c:v>2750</c:v>
                      </c:pt>
                      <c:pt idx="12">
                        <c:v>2750</c:v>
                      </c:pt>
                      <c:pt idx="13">
                        <c:v>2750</c:v>
                      </c:pt>
                      <c:pt idx="14">
                        <c:v>2750</c:v>
                      </c:pt>
                      <c:pt idx="15">
                        <c:v>9250</c:v>
                      </c:pt>
                      <c:pt idx="16">
                        <c:v>9250</c:v>
                      </c:pt>
                      <c:pt idx="17">
                        <c:v>9250</c:v>
                      </c:pt>
                      <c:pt idx="18">
                        <c:v>9250</c:v>
                      </c:pt>
                      <c:pt idx="19">
                        <c:v>9250</c:v>
                      </c:pt>
                      <c:pt idx="20">
                        <c:v>9250</c:v>
                      </c:pt>
                      <c:pt idx="21">
                        <c:v>9250</c:v>
                      </c:pt>
                      <c:pt idx="22">
                        <c:v>9250</c:v>
                      </c:pt>
                      <c:pt idx="23">
                        <c:v>9250</c:v>
                      </c:pt>
                      <c:pt idx="24">
                        <c:v>9250</c:v>
                      </c:pt>
                      <c:pt idx="25">
                        <c:v>9250</c:v>
                      </c:pt>
                      <c:pt idx="26">
                        <c:v>9250</c:v>
                      </c:pt>
                      <c:pt idx="27">
                        <c:v>15650</c:v>
                      </c:pt>
                      <c:pt idx="28">
                        <c:v>15650</c:v>
                      </c:pt>
                      <c:pt idx="29">
                        <c:v>15650</c:v>
                      </c:pt>
                      <c:pt idx="30">
                        <c:v>15650</c:v>
                      </c:pt>
                      <c:pt idx="31">
                        <c:v>15650</c:v>
                      </c:pt>
                      <c:pt idx="32">
                        <c:v>15650</c:v>
                      </c:pt>
                      <c:pt idx="33">
                        <c:v>15650</c:v>
                      </c:pt>
                      <c:pt idx="34">
                        <c:v>15650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7C5A-417D-A848-722F994B74B4}"/>
                  </c:ext>
                </c:extLst>
              </c15:ser>
            </c15:filteredLineSeries>
          </c:ext>
        </c:extLst>
      </c:lineChart>
      <c:dateAx>
        <c:axId val="4910963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9144192"/>
        <c:crosses val="autoZero"/>
        <c:auto val="1"/>
        <c:lblOffset val="100"/>
        <c:baseTimeUnit val="months"/>
      </c:dateAx>
      <c:valAx>
        <c:axId val="4914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Nº de Ligações e clientes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9109632"/>
        <c:crosses val="autoZero"/>
        <c:crossBetween val="between"/>
      </c:valAx>
      <c:valAx>
        <c:axId val="49146112"/>
        <c:scaling>
          <c:orientation val="minMax"/>
          <c:max val="8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Horas de abastecimento por dia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ln w="12700">
                  <a:solidFill>
                    <a:schemeClr val="accent2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49226112"/>
        <c:crosses val="max"/>
        <c:crossBetween val="between"/>
      </c:valAx>
      <c:dateAx>
        <c:axId val="4922611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9146112"/>
        <c:crosses val="autoZero"/>
        <c:auto val="1"/>
        <c:lblOffset val="100"/>
        <c:baseTimeUnit val="months"/>
        <c:majorUnit val="1"/>
        <c:minorUnit val="1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0.14067</cdr:x>
      <cdr:y>0.16696</cdr:y>
    </cdr:from>
    <cdr:to>
      <cdr:x>0.33249</cdr:x>
      <cdr:y>0.23268</cdr:y>
    </cdr:to>
    <cdr:sp macro="" textlink="">
      <cdr:nvSpPr>
        <cdr:cNvPr id="2" name="CaixaDeTexto 2">
          <a:extLst xmlns:a="http://schemas.openxmlformats.org/drawingml/2006/main">
            <a:ext uri="{FF2B5EF4-FFF2-40B4-BE49-F238E27FC236}">
              <a16:creationId xmlns:a16="http://schemas.microsoft.com/office/drawing/2014/main" xmlns="" id="{027DB6CC-66E4-4FE6-95D7-CA02ACCF2BDD}"/>
            </a:ext>
          </a:extLst>
        </cdr:cNvPr>
        <cdr:cNvSpPr txBox="1"/>
      </cdr:nvSpPr>
      <cdr:spPr>
        <a:xfrm xmlns:a="http://schemas.openxmlformats.org/drawingml/2006/main">
          <a:off x="1157617" y="792831"/>
          <a:ext cx="1578684" cy="31207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1400" dirty="0"/>
            <a:t>6 a 8 horas por dia</a:t>
          </a:r>
        </a:p>
      </cdr:txBody>
    </cdr:sp>
  </cdr:relSizeAnchor>
  <cdr:relSizeAnchor xmlns:cdr="http://schemas.openxmlformats.org/drawingml/2006/chartDrawing">
    <cdr:from>
      <cdr:x>0.65155</cdr:x>
      <cdr:y>0.539</cdr:y>
    </cdr:from>
    <cdr:to>
      <cdr:x>0.90089</cdr:x>
      <cdr:y>0.60472</cdr:y>
    </cdr:to>
    <cdr:sp macro="" textlink="">
      <cdr:nvSpPr>
        <cdr:cNvPr id="3" name="CaixaDeTexto 2">
          <a:extLst xmlns:a="http://schemas.openxmlformats.org/drawingml/2006/main">
            <a:ext uri="{FF2B5EF4-FFF2-40B4-BE49-F238E27FC236}">
              <a16:creationId xmlns:a16="http://schemas.microsoft.com/office/drawing/2014/main" xmlns="" id="{9054CBCC-89F6-4D44-9B14-C716F04A3EFE}"/>
            </a:ext>
          </a:extLst>
        </cdr:cNvPr>
        <cdr:cNvSpPr txBox="1"/>
      </cdr:nvSpPr>
      <cdr:spPr>
        <a:xfrm xmlns:a="http://schemas.openxmlformats.org/drawingml/2006/main">
          <a:off x="5361970" y="2559461"/>
          <a:ext cx="2052000" cy="31207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1400" dirty="0"/>
            <a:t>Inferior a 2 horas por dia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9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2"/>
            <a:ext cx="2946400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9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2"/>
            <a:ext cx="2946400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E4A6B6C2-13E8-441B-A76B-365286E6F04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80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9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5629"/>
            <a:ext cx="5438775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2"/>
            <a:ext cx="2946400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2"/>
            <a:ext cx="2946400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9BC39C4A-B1BF-4481-B59A-C499196D481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02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C39C4A-B1BF-4481-B59A-C499196D481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1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C39C4A-B1BF-4481-B59A-C499196D481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9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C39C4A-B1BF-4481-B59A-C499196D481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05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3.xml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4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4.xml"/></Relationships>
</file>

<file path=ppt/slideLayouts/_rels/slideLayout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4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4.xml"/></Relationships>
</file>

<file path=ppt/slideLayouts/_rels/slideLayout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9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9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9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0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0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1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1.xml"/></Relationships>
</file>

<file path=ppt/slideLayouts/_rels/slideLayout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1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1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2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2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2.xml"/></Relationships>
</file>

<file path=ppt/slideLayouts/_rels/slideLayout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3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3.xml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200025"/>
            <a:ext cx="22288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0811" y="200688"/>
            <a:ext cx="8748000" cy="6494400"/>
          </a:xfrm>
          <a:prstGeom prst="round2DiagRect">
            <a:avLst>
              <a:gd name="adj1" fmla="val 0"/>
              <a:gd name="adj2" fmla="val 7353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01974" y="465651"/>
            <a:ext cx="4583380" cy="1238104"/>
          </a:xfrm>
          <a:prstGeom prst="rect">
            <a:avLst/>
          </a:prstGeom>
          <a:noFill/>
        </p:spPr>
        <p:txBody>
          <a:bodyPr anchor="b" anchorCtr="0"/>
          <a:lstStyle>
            <a:lvl1pPr marL="0" indent="0" algn="ctr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01974" y="1729326"/>
            <a:ext cx="4583380" cy="984618"/>
          </a:xfrm>
        </p:spPr>
        <p:txBody>
          <a:bodyPr>
            <a:normAutofit/>
          </a:bodyPr>
          <a:lstStyle>
            <a:lvl1pPr marL="0" indent="0" algn="ctr">
              <a:buNone/>
              <a:defRPr sz="1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803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>
            <a:lvl1pPr>
              <a:defRPr sz="5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>
            <a:lvl1pPr>
              <a:defRPr sz="5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968AC5-B8EA-478C-8342-44416AE54307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471304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accent4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0A0D5-E88D-4DC0-8D33-E77872C717F5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252339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F2CC7-CCDF-4CB2-896E-80FBBD6AF184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086059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D3760-E70C-4E3F-9684-7B5CD8A84341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43412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>
            <a:lvl1pPr>
              <a:defRPr sz="6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91E82-EFE3-48B4-9F86-E4A97672145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744189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6A5AB-1DBB-4FD8-A5CB-EBEBB927F886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287179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6921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tx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D9E035-BAC2-4B11-ACCB-3CF02C8DEDE2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733733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tx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81795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A21F7-1FCB-466F-BEED-907D78C7209D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884051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2436-DC02-4129-AB01-C049EDA62E6A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07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>
            <a:lvl1pPr>
              <a:defRPr sz="5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E5A2F1-EE1E-4C8A-9D14-EE5AE42AC686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396122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>
            <a:lvl1pPr>
              <a:defRPr sz="6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>
            <a:lvl1pPr>
              <a:defRPr sz="6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65A8-7E2A-4AF0-A484-C48E5FBC510E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450711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>
            <a:lvl1pPr>
              <a:defRPr sz="5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48D8D-B0D2-4123-8A45-B456EA638BB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588774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E3B80-318B-4858-9AB4-6118951545EA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2282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EA341E-85E9-4FA5-B932-EF3AEA7DA81A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6586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9663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23786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87375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bg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0E7697-4206-4480-8897-2F857D9E8A1A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7880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bg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979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bg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38BBF-A56B-4D7D-AD44-291C76087C02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876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11FDD-C25E-4CCC-B9AB-AF901D562E9D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202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6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200" b="0">
                <a:solidFill>
                  <a:schemeClr val="tx1"/>
                </a:solidFill>
              </a:defRPr>
            </a:lvl3pPr>
            <a:lvl4pPr>
              <a:defRPr sz="1400" b="0">
                <a:solidFill>
                  <a:schemeClr val="tx1"/>
                </a:solidFill>
              </a:defRPr>
            </a:lvl4pPr>
            <a:lvl5pPr>
              <a:defRPr sz="14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5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7B813-BB75-4E6D-996C-0285C033DA4A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2056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>
            <a:lvl1pPr>
              <a:defRPr sz="6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>
            <a:lvl1pPr>
              <a:defRPr sz="6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F4544-F1EA-4DBA-A48D-7E79FBC71C28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1496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>
            <a:lvl1pPr>
              <a:defRPr sz="5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9798B-B916-4F31-A252-B52F93F1B075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02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576BF-FCA4-412A-B983-7714F53620D7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2297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81986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27CEFD-44AB-4A06-A7B4-0E349D4C604E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24381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70646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6E3E-89D0-4E64-8A5A-28261F6FE79D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87034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6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200" b="0">
                <a:solidFill>
                  <a:schemeClr val="tx1"/>
                </a:solidFill>
              </a:defRPr>
            </a:lvl3pPr>
            <a:lvl4pPr>
              <a:defRPr sz="1400" b="0">
                <a:solidFill>
                  <a:schemeClr val="tx1"/>
                </a:solidFill>
              </a:defRPr>
            </a:lvl4pPr>
            <a:lvl5pPr>
              <a:defRPr sz="14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4ECEE-CD8A-432A-B1EB-BB9465692713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0692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D121-4763-494C-8FB1-32E86B683CE3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52610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6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200" b="0">
                <a:solidFill>
                  <a:schemeClr val="tx1"/>
                </a:solidFill>
              </a:defRPr>
            </a:lvl3pPr>
            <a:lvl4pPr>
              <a:defRPr sz="1400" b="0">
                <a:solidFill>
                  <a:schemeClr val="tx1"/>
                </a:solidFill>
              </a:defRPr>
            </a:lvl4pPr>
            <a:lvl5pPr>
              <a:defRPr sz="14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572AF-63AC-45DB-B524-05F6F46FB529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32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67085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D8EA-260E-42A6-8139-1EF175339E76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52846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24109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929542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39954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3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4FD3858-3520-4B56-8B5B-9AB3D0C93D0C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55854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3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9481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accent3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F995-7C2B-4938-9B85-3EC11971421A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4614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B485-5E7E-4C14-B680-0ED0B69B9F79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2465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9D7AA-BE8D-4F98-908A-A0C041B39339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27406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087D-DA4A-44B4-83DA-66BBB33E341E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501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3223370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1F809-4F32-40BB-93E0-2828D6B003B5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6612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8509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4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BE6711B-1947-411E-B319-1FD22E3B096A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77478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4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34816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accent4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5B186-D5DA-4003-942D-DD269F1ECA65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21203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6C21A-5AC0-427D-982A-F8E7DE6828E7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63819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A0032-C391-4D98-A6F0-D5C72DE8E4D0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80876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>
            <a:lvl1pPr>
              <a:defRPr sz="6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1B093-C3F2-4C45-A2D2-2946F2C65167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57638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1879E-CC67-4EBE-8101-80A4FB090013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82822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63020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90042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tx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8B8407-C192-4104-ADC5-DE331137A762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35525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tx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7062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88324-4509-4168-BFAF-CD9EF7DDE660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33060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98E2-B32D-4EEB-A004-ACDD47FCD9A1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14434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>
            <a:lvl1pPr>
              <a:defRPr sz="6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>
            <a:lvl1pPr>
              <a:defRPr sz="6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58C2-4F1A-49DB-93E9-8DADE5E3FA38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963365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>
            <a:lvl1pPr>
              <a:defRPr sz="5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F6CFC-DB1F-46C0-A652-686776033057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8535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31CB1-AC5C-4CB0-AC6A-CA574A066284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407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724861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88" y="241300"/>
            <a:ext cx="8229600" cy="3968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82588" y="1316038"/>
            <a:ext cx="4071937" cy="1746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06925" y="1316038"/>
            <a:ext cx="4071938" cy="1746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/>
              <a:t>TITRE PRÉSENTATION / SOUS TITRE / DATE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23EDE-1E61-4E82-A51F-8685FB9A3A6C}" type="slidenum">
              <a:rPr lang="zh-CN" altLang="fr-FR"/>
              <a:pPr>
                <a:defRPr/>
              </a:pPr>
              <a:t>‹nº›</a:t>
            </a:fld>
            <a:r>
              <a:rPr lang="fr-FR" altLang="zh-CN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3750096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88" y="241300"/>
            <a:ext cx="8229600" cy="3968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82588" y="1316038"/>
            <a:ext cx="4071937" cy="1746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06925" y="1316038"/>
            <a:ext cx="4071938" cy="7969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06925" y="2265363"/>
            <a:ext cx="4071938" cy="7969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/>
              <a:t>TITRE PRÉSENTATION / SOUS TITRE / DATE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5B0C5-898B-4B38-90BB-D6A5EC726701}" type="slidenum">
              <a:rPr lang="zh-CN" altLang="fr-FR"/>
              <a:pPr>
                <a:defRPr/>
              </a:pPr>
              <a:t>‹nº›</a:t>
            </a:fld>
            <a:r>
              <a:rPr lang="fr-FR" altLang="zh-CN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5080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1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AF894A-FF3D-499D-B897-A0DC00586C80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4535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zh-CN"/>
              <a:t>TITRE PRÉSENTATION / SOUS TITRE / DATE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CE6F0-1629-4E60-9BDF-3742DA0C29FD}" type="slidenum">
              <a:rPr lang="zh-CN" altLang="fr-FR"/>
              <a:pPr>
                <a:defRPr/>
              </a:pPr>
              <a:t>‹nº›</a:t>
            </a:fld>
            <a:r>
              <a:rPr lang="fr-FR" altLang="zh-CN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4684591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3" y="200025"/>
            <a:ext cx="22288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0811" y="200688"/>
            <a:ext cx="8748000" cy="6494400"/>
          </a:xfrm>
          <a:prstGeom prst="round2DiagRect">
            <a:avLst>
              <a:gd name="adj1" fmla="val 0"/>
              <a:gd name="adj2" fmla="val 7353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01974" y="465651"/>
            <a:ext cx="4583380" cy="1238104"/>
          </a:xfrm>
          <a:prstGeom prst="rect">
            <a:avLst/>
          </a:prstGeom>
          <a:noFill/>
        </p:spPr>
        <p:txBody>
          <a:bodyPr anchor="b" anchorCtr="0"/>
          <a:lstStyle>
            <a:lvl1pPr marL="0" indent="0" algn="ctr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01974" y="1729326"/>
            <a:ext cx="4583380" cy="984618"/>
          </a:xfrm>
        </p:spPr>
        <p:txBody>
          <a:bodyPr>
            <a:normAutofit/>
          </a:bodyPr>
          <a:lstStyle>
            <a:lvl1pPr marL="0" indent="0" algn="ctr">
              <a:buNone/>
              <a:defRPr sz="1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77118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6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200" b="0">
                <a:solidFill>
                  <a:schemeClr val="tx1"/>
                </a:solidFill>
              </a:defRPr>
            </a:lvl3pPr>
            <a:lvl4pPr>
              <a:defRPr sz="1400" b="0">
                <a:solidFill>
                  <a:schemeClr val="tx1"/>
                </a:solidFill>
              </a:defRPr>
            </a:lvl4pPr>
            <a:lvl5pPr>
              <a:defRPr sz="14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5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48FE5-E8A2-43C2-A8B5-4E37530CD3AE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89282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525780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671069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00503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1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609660C-8DB9-4439-9C7A-6C911E87D23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083407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1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1823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39CA90-0E5B-43F8-8A69-9AEC11C7B0E9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464325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t>TITRE PRÉSENTATION / SOUS TITRE / DATE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F7C7C1-552F-4DFA-922A-4D00D61EA5F3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142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1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180430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>
            <a:lvl1pPr>
              <a:defRPr sz="5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>
            <a:lvl1pPr>
              <a:defRPr sz="5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2BD36C-4AA8-487B-A345-DF7E3B462DA1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086219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>
            <a:lvl1pPr>
              <a:defRPr sz="5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DF7630-208E-4613-8445-A32852D5C9B6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5059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95393D-CDBC-43E1-9CD9-2F6FF00C0820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0541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29320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bg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0EEA48D-AD01-4A0E-A32D-0240917FE2F0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980208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bg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811520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bg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87F3-0777-4CCB-8C52-6D3DB975665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5595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C09D2-E634-4FF5-A7F0-0B36AB429C4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419541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>
            <a:lvl1pPr>
              <a:defRPr sz="6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>
            <a:lvl1pPr>
              <a:defRPr sz="6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1DBE1-C90E-48C3-B4FF-CEDCBBC7F3AC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133275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>
            <a:lvl1pPr>
              <a:defRPr sz="5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DABE9-7B52-4CCB-BD28-F0A67D3A61BB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166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628B8F-3BDF-4F65-8EB0-53478624FDB2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58458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AAF1B-946A-4BF9-BD66-5AA3E9E202E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528133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25569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BAAD960-A440-421D-8008-D0DD2F2A8EEC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30090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2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933644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69CFB-4925-4A10-948F-E25C48FDF314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310781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6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200" b="0">
                <a:solidFill>
                  <a:schemeClr val="tx1"/>
                </a:solidFill>
              </a:defRPr>
            </a:lvl3pPr>
            <a:lvl4pPr>
              <a:defRPr sz="1400" b="0">
                <a:solidFill>
                  <a:schemeClr val="tx1"/>
                </a:solidFill>
              </a:defRPr>
            </a:lvl4pPr>
            <a:lvl5pPr>
              <a:defRPr sz="14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FE0E-7E29-44FB-9584-4BBB34EC4321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199749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BE62-BC02-4ADB-BCD3-C9CE47DE7957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22350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20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6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200" b="0">
                <a:solidFill>
                  <a:schemeClr val="tx1"/>
                </a:solidFill>
              </a:defRPr>
            </a:lvl3pPr>
            <a:lvl4pPr>
              <a:defRPr sz="1400" b="0">
                <a:solidFill>
                  <a:schemeClr val="tx1"/>
                </a:solidFill>
              </a:defRPr>
            </a:lvl4pPr>
            <a:lvl5pPr>
              <a:defRPr sz="14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E51F1-F1B3-4E3C-BCA8-81881D9CB7D1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207202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B5B3B-1530-4556-A866-8F1E3CABBEB5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66538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08390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t>TITRE PRÉSENTATION / SOUS TITRE / DATE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BB841A-7FD2-41ED-9DAC-AA8F4D5C091C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231196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3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A0ADD9-31AA-44E0-8FB3-01AEC15E3CED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813045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3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816309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266090"/>
            <a:ext cx="4888799" cy="4861318"/>
          </a:xfrm>
          <a:prstGeom prst="round1Rect">
            <a:avLst>
              <a:gd name="adj" fmla="val 4915"/>
            </a:avLst>
          </a:prstGeom>
          <a:blipFill dpi="0" rotWithShape="0">
            <a:blip r:embed="rId2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0"/>
          </p:nvPr>
        </p:nvSpPr>
        <p:spPr>
          <a:xfrm>
            <a:off x="5187600" y="1275740"/>
            <a:ext cx="3762000" cy="4851521"/>
          </a:xfrm>
          <a:solidFill>
            <a:srgbClr val="00AEC7"/>
          </a:solidFill>
        </p:spPr>
        <p:txBody>
          <a:bodyPr anchor="ctr">
            <a:noAutofit/>
          </a:bodyPr>
          <a:lstStyle>
            <a:lvl1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6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algn="l" defTabSz="457200" rtl="0" eaLnBrk="1" latinLnBrk="0" hangingPunct="1">
              <a:spcBef>
                <a:spcPct val="20000"/>
              </a:spcBef>
              <a:buClr>
                <a:schemeClr val="accent6"/>
              </a:buClr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algn="l" defTabSz="457200" rtl="0" eaLnBrk="1" latinLnBrk="0" hangingPunct="1">
              <a:spcBef>
                <a:spcPct val="20000"/>
              </a:spcBef>
              <a:defRPr lang="fr-FR" sz="1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algn="l" defTabSz="457200" rtl="0" eaLnBrk="1" latinLnBrk="0" hangingPunct="1">
              <a:spcBef>
                <a:spcPct val="20000"/>
              </a:spcBef>
              <a:defRPr lang="fr-F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1Rect">
            <a:avLst>
              <a:gd name="adj" fmla="val 50000"/>
            </a:avLst>
          </a:prstGeom>
          <a:solidFill>
            <a:schemeClr val="accent3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31B9-0E28-42D4-BE47-681D5E55765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47682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99" y="1930400"/>
            <a:ext cx="7936089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B229-98E7-45E5-B3C8-CB94B80B4FD3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382867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884610" y="2657231"/>
            <a:ext cx="3778303" cy="3574236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66648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9"/>
          <p:cNvSpPr>
            <a:spLocks noGrp="1"/>
          </p:cNvSpPr>
          <p:nvPr>
            <p:ph type="body" sz="quarter" idx="12"/>
          </p:nvPr>
        </p:nvSpPr>
        <p:spPr>
          <a:xfrm>
            <a:off x="4884610" y="1615178"/>
            <a:ext cx="3524738" cy="9144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200" b="0"/>
            </a:lvl1pPr>
            <a:lvl2pPr marL="265112" indent="0">
              <a:buNone/>
              <a:defRPr sz="1100"/>
            </a:lvl2pPr>
            <a:lvl3pPr marL="801688" indent="0">
              <a:buNone/>
              <a:defRPr sz="9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graphique 2"/>
          <p:cNvSpPr>
            <a:spLocks noGrp="1"/>
          </p:cNvSpPr>
          <p:nvPr>
            <p:ph type="chart" sz="quarter" idx="13"/>
          </p:nvPr>
        </p:nvSpPr>
        <p:spPr>
          <a:xfrm>
            <a:off x="666480" y="2657231"/>
            <a:ext cx="3202135" cy="3574236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r>
              <a:rPr lang="fr-FR" noProof="0"/>
              <a:t>Cliquez sur l'icône pour ajouter un graphique</a:t>
            </a:r>
            <a:endParaRPr lang="fr-FR" noProof="0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8E8C2-5A48-4050-A513-7D8B0B0318F5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747061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930400"/>
            <a:ext cx="3978276" cy="4301067"/>
          </a:xfrm>
          <a:noFill/>
        </p:spPr>
        <p:txBody>
          <a:bodyPr>
            <a:normAutofit/>
          </a:bodyPr>
          <a:lstStyle>
            <a:lvl1pPr marL="179388" indent="-179388">
              <a:buClr>
                <a:srgbClr val="9C9E9F"/>
              </a:buClr>
              <a:buSzPct val="70000"/>
              <a:buFontTx/>
              <a:buBlip>
                <a:blip r:embed="rId2"/>
              </a:buBlip>
              <a:defRPr sz="1800" b="0">
                <a:solidFill>
                  <a:schemeClr val="tx1"/>
                </a:solidFill>
              </a:defRPr>
            </a:lvl1pPr>
            <a:lvl2pPr marL="450850" indent="-179388">
              <a:buClr>
                <a:srgbClr val="E2001A"/>
              </a:buClr>
              <a:buSzPct val="70000"/>
              <a:buFontTx/>
              <a:buBlip>
                <a:blip r:embed="rId3"/>
              </a:buBlip>
              <a:defRPr sz="1400" b="0" i="1">
                <a:solidFill>
                  <a:srgbClr val="E2001A"/>
                </a:solidFill>
              </a:defRPr>
            </a:lvl2pPr>
            <a:lvl3pPr marL="631825" indent="-180975">
              <a:buClr>
                <a:srgbClr val="E2001A"/>
              </a:buClr>
              <a:buSzPct val="50000"/>
              <a:buFontTx/>
              <a:buBlip>
                <a:blip r:embed="rId3"/>
              </a:buBlip>
              <a:defRPr sz="1100" b="0">
                <a:solidFill>
                  <a:schemeClr val="tx1"/>
                </a:solidFill>
              </a:defRPr>
            </a:lvl3pPr>
            <a:lvl4pPr>
              <a:defRPr sz="1200" b="0">
                <a:solidFill>
                  <a:schemeClr val="tx1"/>
                </a:solidFill>
              </a:defRPr>
            </a:lvl4pPr>
            <a:lvl5pPr>
              <a:defRPr sz="1200" b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sz="quarter" idx="10"/>
          </p:nvPr>
        </p:nvSpPr>
        <p:spPr>
          <a:xfrm>
            <a:off x="4767385" y="1930401"/>
            <a:ext cx="3778303" cy="4301066"/>
          </a:xfrm>
        </p:spPr>
        <p:txBody>
          <a:bodyPr rtlCol="0">
            <a:normAutofit/>
          </a:bodyPr>
          <a:lstStyle>
            <a:lvl1pPr>
              <a:defRPr sz="800"/>
            </a:lvl1pPr>
          </a:lstStyle>
          <a:p>
            <a:pPr lvl="0"/>
            <a:r>
              <a:rPr lang="fr-FR" noProof="0"/>
              <a:t>Cliquez sur l'icône pour ajouter un graphique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3A4BF-74B2-49F6-B233-7F0AB403B120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5258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97217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51EA1-1927-473C-B7E0-F5A9AA1F6D75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475278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 userDrawn="1"/>
        </p:nvSpPr>
        <p:spPr>
          <a:xfrm>
            <a:off x="201613" y="201613"/>
            <a:ext cx="8748712" cy="6492875"/>
          </a:xfrm>
          <a:prstGeom prst="round2DiagRect">
            <a:avLst>
              <a:gd name="adj1" fmla="val 0"/>
              <a:gd name="adj2" fmla="val 5243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FR" dirty="0">
              <a:latin typeface="Arial" panose="020B0604020202020204" pitchFamily="34" charset="0"/>
            </a:endParaRPr>
          </a:p>
        </p:txBody>
      </p:sp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587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4675" y="2805817"/>
            <a:ext cx="5486400" cy="566738"/>
          </a:xfrm>
          <a:prstGeom prst="rect">
            <a:avLst/>
          </a:prstGeom>
          <a:noFill/>
        </p:spPr>
        <p:txBody>
          <a:bodyPr anchor="b">
            <a:noAutofit/>
          </a:bodyPr>
          <a:lstStyle>
            <a:lvl1pPr marL="0" indent="0"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44675" y="3474156"/>
            <a:ext cx="5486400" cy="804862"/>
          </a:xfrm>
        </p:spPr>
        <p:txBody>
          <a:bodyPr>
            <a:noAutofit/>
          </a:bodyPr>
          <a:lstStyle>
            <a:lvl1pPr marL="0" indent="0" algn="ct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07897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à un seul coin 3"/>
          <p:cNvSpPr/>
          <p:nvPr userDrawn="1"/>
        </p:nvSpPr>
        <p:spPr>
          <a:xfrm flipH="1" flipV="1">
            <a:off x="201613" y="1501775"/>
            <a:ext cx="8748712" cy="5192713"/>
          </a:xfrm>
          <a:prstGeom prst="round1Rect">
            <a:avLst>
              <a:gd name="adj" fmla="val 7152"/>
            </a:avLst>
          </a:prstGeom>
          <a:solidFill>
            <a:srgbClr val="58585A"/>
          </a:solidFill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ct val="20000"/>
              </a:spcBef>
              <a:buClr>
                <a:schemeClr val="tx2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fr-FR" sz="2400" dirty="0">
              <a:latin typeface="Arial" panose="020B0604020202020204" pitchFamily="34" charset="0"/>
            </a:endParaRPr>
          </a:p>
        </p:txBody>
      </p:sp>
      <p:pic>
        <p:nvPicPr>
          <p:cNvPr id="5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01600" y="1501775"/>
            <a:ext cx="8718550" cy="5191963"/>
          </a:xfrm>
        </p:spPr>
        <p:txBody>
          <a:bodyPr anchor="ctr">
            <a:normAutofit/>
          </a:bodyPr>
          <a:lstStyle>
            <a:lvl1pPr marL="269875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l">
              <a:buNone/>
              <a:defRPr sz="1800" i="1">
                <a:solidFill>
                  <a:schemeClr val="bg1"/>
                </a:solidFill>
              </a:defRPr>
            </a:lvl2pPr>
            <a:lvl3pPr marL="914400" indent="0" algn="l">
              <a:buNone/>
              <a:defRPr sz="1600" i="1">
                <a:solidFill>
                  <a:schemeClr val="bg1"/>
                </a:solidFill>
              </a:defRPr>
            </a:lvl3pPr>
            <a:lvl4pPr marL="1371600" indent="0" algn="l">
              <a:buNone/>
              <a:defRPr sz="1400" i="1">
                <a:solidFill>
                  <a:schemeClr val="bg1"/>
                </a:solidFill>
              </a:defRPr>
            </a:lvl4pPr>
            <a:lvl5pPr marL="1828800" indent="0" algn="l">
              <a:buNone/>
              <a:defRPr sz="1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4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D7BC2A-91DF-4B91-84A6-BAAC81573DA4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498320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griffet.anne\Desktop\veolia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3925" y="1317625"/>
            <a:ext cx="2220913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contenu 2"/>
          <p:cNvSpPr>
            <a:spLocks noGrp="1"/>
          </p:cNvSpPr>
          <p:nvPr>
            <p:ph sz="half" idx="1"/>
          </p:nvPr>
        </p:nvSpPr>
        <p:spPr>
          <a:xfrm flipH="1" flipV="1">
            <a:off x="201599" y="1501772"/>
            <a:ext cx="8717691" cy="5191965"/>
          </a:xfrm>
          <a:prstGeom prst="round1Rect">
            <a:avLst>
              <a:gd name="adj" fmla="val 8310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5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pour une image  18"/>
          <p:cNvSpPr>
            <a:spLocks noGrp="1"/>
          </p:cNvSpPr>
          <p:nvPr>
            <p:ph type="pic" sz="quarter" idx="11"/>
          </p:nvPr>
        </p:nvSpPr>
        <p:spPr>
          <a:xfrm flipH="1" flipV="1">
            <a:off x="201599" y="1502537"/>
            <a:ext cx="8748000" cy="5191200"/>
          </a:xfrm>
          <a:prstGeom prst="round1Rect">
            <a:avLst>
              <a:gd name="adj" fmla="val 7926"/>
            </a:avLst>
          </a:prstGeom>
          <a:blipFill dpi="0" rotWithShape="0">
            <a:blip r:embed="rId3"/>
            <a:srcRect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buNone/>
              <a:defRPr sz="5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/>
          </p:nvPr>
        </p:nvSpPr>
        <p:spPr>
          <a:xfrm>
            <a:off x="2438396" y="4313059"/>
            <a:ext cx="5971999" cy="1828800"/>
          </a:xfrm>
        </p:spPr>
        <p:txBody>
          <a:bodyPr anchor="b">
            <a:noAutofit/>
          </a:bodyPr>
          <a:lstStyle>
            <a:lvl1pPr algn="r">
              <a:defRPr sz="1600" i="1">
                <a:solidFill>
                  <a:schemeClr val="bg1"/>
                </a:solidFill>
              </a:defRPr>
            </a:lvl1pPr>
            <a:lvl2pPr algn="r">
              <a:defRPr sz="1400" i="1">
                <a:solidFill>
                  <a:schemeClr val="bg1"/>
                </a:solidFill>
              </a:defRPr>
            </a:lvl2pPr>
            <a:lvl3pPr algn="r">
              <a:defRPr sz="1200" i="1">
                <a:solidFill>
                  <a:schemeClr val="bg1"/>
                </a:solidFill>
              </a:defRPr>
            </a:lvl3pPr>
            <a:lvl4pPr algn="r">
              <a:defRPr sz="1100" i="1">
                <a:solidFill>
                  <a:schemeClr val="bg1"/>
                </a:solidFill>
              </a:defRPr>
            </a:lvl4pPr>
            <a:lvl5pPr algn="r">
              <a:defRPr sz="11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99" y="200174"/>
            <a:ext cx="8748000" cy="1217464"/>
          </a:xfrm>
          <a:prstGeom prst="round1Rect">
            <a:avLst>
              <a:gd name="adj" fmla="val 28673"/>
            </a:avLst>
          </a:prstGeom>
          <a:solidFill>
            <a:schemeClr val="accent4"/>
          </a:solidFill>
        </p:spPr>
        <p:txBody>
          <a:bodyPr/>
          <a:lstStyle>
            <a:lvl1pPr algn="l">
              <a:defRPr lang="fr-FR"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741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76.xml"/><Relationship Id="rId9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84.xml"/><Relationship Id="rId9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92.xml"/><Relationship Id="rId9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101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00.xml"/><Relationship Id="rId9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08.xml"/><Relationship Id="rId9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4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6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image" Target="../media/image1.pn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64.xml"/><Relationship Id="rId9" Type="http://schemas.openxmlformats.org/officeDocument/2006/relationships/image" Target="../media/image4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68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64B5EBB-877B-4385-B28A-ABCBA9A6C72B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  <p:pic>
        <p:nvPicPr>
          <p:cNvPr id="1030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8" descr="header_home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Onglet-Bas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3875" y="6029325"/>
            <a:ext cx="48101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7" descr="MintenanceDPTLogo_petit"/>
          <p:cNvPicPr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258445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180" r:id="rId2"/>
    <p:sldLayoutId id="2147484233" r:id="rId3"/>
    <p:sldLayoutId id="2147484234" r:id="rId4"/>
  </p:sldLayoutIdLst>
  <p:transition>
    <p:fade/>
  </p:transition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1024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pic>
        <p:nvPicPr>
          <p:cNvPr id="10244" name="Imag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7287A58-5576-4F46-8B2B-CFBE58249C58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07" r:id="rId4"/>
    <p:sldLayoutId id="2147484208" r:id="rId5"/>
    <p:sldLayoutId id="2147484209" r:id="rId6"/>
    <p:sldLayoutId id="2147484210" r:id="rId7"/>
    <p:sldLayoutId id="2147484211" r:id="rId8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1126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pic>
        <p:nvPicPr>
          <p:cNvPr id="11268" name="Imag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147AA45-FD03-44D1-8691-DDA619AFFB36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8" r:id="rId1"/>
    <p:sldLayoutId id="2147484279" r:id="rId2"/>
    <p:sldLayoutId id="2147484280" r:id="rId3"/>
    <p:sldLayoutId id="2147484212" r:id="rId4"/>
    <p:sldLayoutId id="2147484213" r:id="rId5"/>
    <p:sldLayoutId id="2147484214" r:id="rId6"/>
    <p:sldLayoutId id="2147484215" r:id="rId7"/>
    <p:sldLayoutId id="2147484216" r:id="rId8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1229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pic>
        <p:nvPicPr>
          <p:cNvPr id="12292" name="Imag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3282595-AB84-4B72-A8E4-ED3FFAD2BD0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17" r:id="rId4"/>
    <p:sldLayoutId id="2147484218" r:id="rId5"/>
    <p:sldLayoutId id="2147484219" r:id="rId6"/>
    <p:sldLayoutId id="2147484220" r:id="rId7"/>
    <p:sldLayoutId id="2147484221" r:id="rId8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1331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pic>
        <p:nvPicPr>
          <p:cNvPr id="13316" name="Imag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F588B6-0442-43D0-BBE3-C54FF998C5D2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22" r:id="rId4"/>
    <p:sldLayoutId id="2147484223" r:id="rId5"/>
    <p:sldLayoutId id="2147484224" r:id="rId6"/>
    <p:sldLayoutId id="2147484225" r:id="rId7"/>
    <p:sldLayoutId id="2147484226" r:id="rId8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1433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pic>
        <p:nvPicPr>
          <p:cNvPr id="14340" name="Imag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88E547E-B084-49E9-B614-EB2F998273B6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27" r:id="rId4"/>
    <p:sldLayoutId id="2147484228" r:id="rId5"/>
    <p:sldLayoutId id="2147484229" r:id="rId6"/>
    <p:sldLayoutId id="2147484230" r:id="rId7"/>
    <p:sldLayoutId id="2147484231" r:id="rId8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9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FB3F57-A0F4-4B8E-A2DC-E0EE3922A2B0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  <p:pic>
        <p:nvPicPr>
          <p:cNvPr id="2054" name="Image 1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pic>
        <p:nvPicPr>
          <p:cNvPr id="3076" name="Imag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6EE3DF-2BFF-4F31-B3D4-E5BCA99020EA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181" r:id="rId4"/>
    <p:sldLayoutId id="2147484182" r:id="rId5"/>
    <p:sldLayoutId id="2147484183" r:id="rId6"/>
    <p:sldLayoutId id="2147484184" r:id="rId7"/>
    <p:sldLayoutId id="2147484185" r:id="rId8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409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pic>
        <p:nvPicPr>
          <p:cNvPr id="4100" name="Image 1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5D2600-06E4-49A1-8EDD-09253CD7DF2F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251" r:id="rId9"/>
    <p:sldLayoutId id="2147484252" r:id="rId10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pic>
        <p:nvPicPr>
          <p:cNvPr id="5124" name="Imag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3F9296-EFAD-4E3A-9995-8BA92C989699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3" r:id="rId1"/>
    <p:sldLayoutId id="2147484254" r:id="rId2"/>
    <p:sldLayoutId id="2147484255" r:id="rId3"/>
    <p:sldLayoutId id="2147484191" r:id="rId4"/>
    <p:sldLayoutId id="2147484192" r:id="rId5"/>
    <p:sldLayoutId id="2147484193" r:id="rId6"/>
    <p:sldLayoutId id="2147484194" r:id="rId7"/>
    <p:sldLayoutId id="2147484195" r:id="rId8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pic>
        <p:nvPicPr>
          <p:cNvPr id="6148" name="Imag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806CA24-DE74-4A30-A2D6-D887622A0F5D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196" r:id="rId4"/>
    <p:sldLayoutId id="2147484197" r:id="rId5"/>
    <p:sldLayoutId id="2147484198" r:id="rId6"/>
    <p:sldLayoutId id="2147484199" r:id="rId7"/>
    <p:sldLayoutId id="2147484200" r:id="rId8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717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pic>
        <p:nvPicPr>
          <p:cNvPr id="7172" name="Image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127FE3-44D9-405C-BD2D-BDDE69E2CC72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9" r:id="rId1"/>
    <p:sldLayoutId id="2147484260" r:id="rId2"/>
    <p:sldLayoutId id="2147484261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62" r:id="rId9"/>
    <p:sldLayoutId id="2147484291" r:id="rId10"/>
    <p:sldLayoutId id="2147484292" r:id="rId11"/>
    <p:sldLayoutId id="2147484293" r:id="rId12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819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7C70A82-41FF-42F3-B03D-FF58DEB7C3DE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  <p:pic>
        <p:nvPicPr>
          <p:cNvPr id="8198" name="Imag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8" descr="header_home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9" descr="Onglet-Bas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3875" y="6029325"/>
            <a:ext cx="48101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7" descr="MintenanceDPTLogo_petit"/>
          <p:cNvPicPr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258445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06" r:id="rId2"/>
    <p:sldLayoutId id="2147484265" r:id="rId3"/>
    <p:sldLayoutId id="2147484266" r:id="rId4"/>
  </p:sldLayoutIdLst>
  <p:transition>
    <p:fade/>
  </p:transition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01613" y="201613"/>
            <a:ext cx="8748712" cy="97155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921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8013" y="1928813"/>
            <a:ext cx="82296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0325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r-FR" sz="9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t>TITRE PRÉSENTATION / SOUS TITRE / DATE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2425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323ACC-C407-4FF7-8AA5-07D75703CE75}" type="slidenum">
              <a:rPr lang="fr-FR"/>
              <a:pPr>
                <a:defRPr/>
              </a:pPr>
              <a:t>‹nº›</a:t>
            </a:fld>
            <a:endParaRPr lang="fr-FR" dirty="0"/>
          </a:p>
        </p:txBody>
      </p:sp>
      <p:pic>
        <p:nvPicPr>
          <p:cNvPr id="9222" name="Imag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6518275"/>
            <a:ext cx="1079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</p:sldLayoutIdLst>
  <p:hf hdr="0" ftr="0" dt="0"/>
  <p:txStyles>
    <p:titleStyle>
      <a:lvl1pPr marL="271463"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marL="271463"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7286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11858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6430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2100263"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179388" indent="-1793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Courier New" pitchFamily="49" charset="0"/>
        <a:buChar char="o"/>
        <a:defRPr lang="fr-FR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450850" indent="-185738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60000"/>
        <a:buFont typeface="Courier New" pitchFamily="49" charset="0"/>
        <a:buChar char="o"/>
        <a:defRPr lang="fr-FR" sz="1600" i="1" kern="1200" dirty="0">
          <a:solidFill>
            <a:srgbClr val="E2001A"/>
          </a:solidFill>
          <a:latin typeface="Arial" panose="020B0604020202020204" pitchFamily="34" charset="0"/>
          <a:ea typeface="+mn-ea"/>
          <a:cs typeface="+mn-cs"/>
        </a:defRPr>
      </a:lvl2pPr>
      <a:lvl3pPr marL="982663" indent="-180975" algn="l" defTabSz="457200" rtl="0" eaLnBrk="0" fontAlgn="base" hangingPunct="0">
        <a:spcBef>
          <a:spcPct val="20000"/>
        </a:spcBef>
        <a:spcAft>
          <a:spcPct val="0"/>
        </a:spcAft>
        <a:buClr>
          <a:srgbClr val="F20000"/>
        </a:buClr>
        <a:buSzPct val="50000"/>
        <a:buFont typeface="Courier New" pitchFamily="49" charset="0"/>
        <a:buChar char="o"/>
        <a:defRPr lang="fr-FR" sz="11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1200" kern="1200" dirty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1500" y="1931205"/>
            <a:ext cx="7834620" cy="3725285"/>
          </a:xfrm>
        </p:spPr>
        <p:txBody>
          <a:bodyPr/>
          <a:lstStyle/>
          <a:p>
            <a:endParaRPr lang="pt-PT" sz="2400" b="1" cap="small" dirty="0"/>
          </a:p>
          <a:p>
            <a:r>
              <a:rPr lang="pt-PT" sz="2400" b="1" cap="small" dirty="0"/>
              <a:t>Conselho Consultivo Alargado</a:t>
            </a:r>
          </a:p>
          <a:p>
            <a:endParaRPr lang="pt-PT" sz="2400" b="1" cap="small" dirty="0"/>
          </a:p>
          <a:p>
            <a:r>
              <a:rPr lang="pt-PT" sz="2400" b="1" cap="small" dirty="0"/>
              <a:t>Água e Energia: Melhoria do serviço com foco na sustentabilidade</a:t>
            </a:r>
          </a:p>
          <a:p>
            <a:endParaRPr lang="pt-PT" b="1" cap="small" dirty="0"/>
          </a:p>
          <a:p>
            <a:endParaRPr lang="pt-PT" b="1" cap="small" dirty="0"/>
          </a:p>
          <a:p>
            <a:r>
              <a:rPr lang="pt-PT" b="1" cap="small" dirty="0"/>
              <a:t>Luanda, 26 e 27 de Junho de 2019</a:t>
            </a:r>
            <a:endParaRPr lang="pt-PT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235" y="164575"/>
            <a:ext cx="2297530" cy="19101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>
            <a:extLst>
              <a:ext uri="{FF2B5EF4-FFF2-40B4-BE49-F238E27FC236}">
                <a16:creationId xmlns:a16="http://schemas.microsoft.com/office/drawing/2014/main" xmlns="" id="{C8F9386E-1732-4D89-B8D2-8E0B95505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9045" y="1962847"/>
            <a:ext cx="8640555" cy="388566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dirty="0"/>
              <a:t>A </a:t>
            </a:r>
            <a:r>
              <a:rPr lang="pt-PT" sz="2000" b="1" dirty="0"/>
              <a:t>gestão da escassez do recurso água ao nível das captações</a:t>
            </a:r>
            <a:r>
              <a:rPr lang="pt-PT" sz="2000" dirty="0"/>
              <a:t>, continua a ser o tema que implica mais </a:t>
            </a:r>
            <a:r>
              <a:rPr lang="pt-PT" sz="2000" dirty="0" err="1"/>
              <a:t>afectação</a:t>
            </a:r>
            <a:r>
              <a:rPr lang="pt-PT" sz="2000" dirty="0"/>
              <a:t>, </a:t>
            </a:r>
            <a:r>
              <a:rPr lang="pt-PT" sz="2000" dirty="0" err="1"/>
              <a:t>directa</a:t>
            </a:r>
            <a:r>
              <a:rPr lang="pt-PT" sz="2000" dirty="0"/>
              <a:t> e </a:t>
            </a:r>
            <a:r>
              <a:rPr lang="pt-PT" sz="2000" dirty="0" err="1"/>
              <a:t>indirecta</a:t>
            </a:r>
            <a:r>
              <a:rPr lang="pt-PT" sz="2000" dirty="0"/>
              <a:t>, de recursos da empresa (</a:t>
            </a:r>
            <a:r>
              <a:rPr lang="pt-PT" sz="2000" b="1" dirty="0"/>
              <a:t>gestão diária de crise</a:t>
            </a:r>
            <a:r>
              <a:rPr lang="pt-PT" sz="2000" dirty="0"/>
              <a:t>);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dirty="0"/>
              <a:t>Constitui assim um </a:t>
            </a:r>
            <a:r>
              <a:rPr lang="pt-PT" sz="2000" dirty="0" err="1"/>
              <a:t>factor</a:t>
            </a:r>
            <a:r>
              <a:rPr lang="pt-PT" sz="2000" dirty="0"/>
              <a:t> limitante ao seu desenvolvimento, colocando inclusive </a:t>
            </a:r>
            <a:r>
              <a:rPr lang="pt-PT" sz="2000" b="1" dirty="0"/>
              <a:t>em causa a sustentabilidade económica da EASCN</a:t>
            </a:r>
            <a:r>
              <a:rPr lang="pt-PT" sz="2000" dirty="0"/>
              <a:t>, a curto e médio prazo;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PT" sz="2000" b="1" dirty="0"/>
              <a:t>Inviabiliza a imprescindível subida dos critérios de qualidade do serviço prestado aos clientes</a:t>
            </a:r>
            <a:r>
              <a:rPr lang="pt-PT" sz="2000" dirty="0"/>
              <a:t>; 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F98A6E83-8278-451D-BF66-D75909A42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900" dirty="0"/>
              <a:t>Conclusões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xmlns="" id="{D25CEECD-C419-4954-99D0-BB3FB6DBD9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6E98E2-B32D-4EEB-A004-ACDD47FCD9A1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833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Espace réservé du numéro de diapositive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Courier New" pitchFamily="49" charset="0"/>
              <a:buChar char="o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F20000"/>
              </a:buClr>
              <a:buSzPct val="60000"/>
              <a:buFont typeface="Courier New" pitchFamily="49" charset="0"/>
              <a:buChar char="o"/>
              <a:defRPr sz="1600" i="1">
                <a:solidFill>
                  <a:srgbClr val="E2001A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F20000"/>
              </a:buClr>
              <a:buSzPct val="50000"/>
              <a:buFont typeface="Courier New" pitchFamily="49" charset="0"/>
              <a:buChar char="o"/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fld id="{06242C0B-BEF7-48CB-88DA-B7432C4C7AF2}" type="slidenum">
              <a:rPr lang="fr-FR" altLang="en-US" smtClean="0">
                <a:solidFill>
                  <a:schemeClr val="bg1"/>
                </a:solidFill>
                <a:cs typeface="Arial" charset="0"/>
              </a:rPr>
              <a:pPr algn="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t>11</a:t>
            </a:fld>
            <a:endParaRPr lang="fr-FR" altLang="en-US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157924" y="3170536"/>
            <a:ext cx="6836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bg1"/>
                </a:solidFill>
              </a:rPr>
              <a:t>Obrigado pela vossa atenção</a:t>
            </a:r>
          </a:p>
          <a:p>
            <a:endParaRPr lang="pt-PT" sz="2400" dirty="0">
              <a:solidFill>
                <a:schemeClr val="bg1"/>
              </a:solidFill>
            </a:endParaRPr>
          </a:p>
          <a:p>
            <a:r>
              <a:rPr lang="pt-PT" sz="2400" dirty="0">
                <a:solidFill>
                  <a:schemeClr val="bg1"/>
                </a:solidFill>
              </a:rPr>
              <a:t>A Equipa da EASCN</a:t>
            </a:r>
          </a:p>
          <a:p>
            <a:endParaRPr lang="pt-PT" sz="2400" dirty="0">
              <a:solidFill>
                <a:schemeClr val="bg1"/>
              </a:solidFill>
            </a:endParaRPr>
          </a:p>
          <a:p>
            <a:r>
              <a:rPr lang="pt-PT" sz="2400" dirty="0">
                <a:solidFill>
                  <a:schemeClr val="bg1"/>
                </a:solidFill>
              </a:rPr>
              <a:t>ebenjamin2@hotmail.com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305" y="1417638"/>
            <a:ext cx="1443665" cy="1200256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5567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864000"/>
          </a:xfrm>
          <a:prstGeom prst="round2Diag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r>
              <a:rPr lang="en-GB" dirty="0"/>
              <a:t>Plano da apresentação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8B8407-C192-4104-ADC5-DE331137A762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81245" y="1201510"/>
            <a:ext cx="7757810" cy="5229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200000"/>
              </a:lnSpc>
            </a:pPr>
            <a:r>
              <a:rPr lang="pt-PT" sz="2000" b="1" dirty="0"/>
              <a:t>Conteúdo da exposição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pt-PT" sz="2000" b="1" dirty="0"/>
              <a:t>Enquadramento do sistema de N’Dalatando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pt-PT" sz="2000" b="1" dirty="0"/>
              <a:t>Indicadores requeridos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pt-PT" sz="2000" b="1" dirty="0"/>
              <a:t>Situação </a:t>
            </a:r>
            <a:r>
              <a:rPr lang="pt-PT" sz="2000" b="1" dirty="0" err="1"/>
              <a:t>actual</a:t>
            </a:r>
            <a:r>
              <a:rPr lang="pt-PT" sz="2000" b="1" dirty="0"/>
              <a:t> do serviço prestado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pt-PT" sz="2000" b="1" dirty="0" err="1"/>
              <a:t>Projectos</a:t>
            </a:r>
            <a:r>
              <a:rPr lang="pt-PT" sz="2000" b="1" dirty="0"/>
              <a:t> em curso</a:t>
            </a:r>
          </a:p>
          <a:p>
            <a:pPr marL="342900" indent="-342900" algn="l">
              <a:lnSpc>
                <a:spcPct val="200000"/>
              </a:lnSpc>
              <a:buFont typeface="+mj-lt"/>
              <a:buAutoNum type="arabicPeriod"/>
            </a:pPr>
            <a:r>
              <a:rPr lang="pt-PT" sz="2000" b="1" dirty="0" err="1"/>
              <a:t>Projectos</a:t>
            </a:r>
            <a:r>
              <a:rPr lang="pt-PT" sz="2000" b="1" dirty="0"/>
              <a:t> em </a:t>
            </a:r>
            <a:r>
              <a:rPr lang="pt-PT" sz="2000" b="1" dirty="0" err="1"/>
              <a:t>perspectiva</a:t>
            </a:r>
            <a:endParaRPr lang="pt-PT" sz="2000" b="1" dirty="0"/>
          </a:p>
          <a:p>
            <a:pPr lvl="0" algn="l">
              <a:lnSpc>
                <a:spcPct val="200000"/>
              </a:lnSpc>
            </a:pPr>
            <a:r>
              <a:rPr lang="pt-PT" sz="2000" b="1" dirty="0"/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420427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00732" y="179380"/>
            <a:ext cx="8748000" cy="864000"/>
          </a:xfrm>
        </p:spPr>
        <p:txBody>
          <a:bodyPr/>
          <a:lstStyle/>
          <a:p>
            <a:pPr marL="785813" indent="-514350">
              <a:buFont typeface="+mj-lt"/>
              <a:buAutoNum type="arabicPeriod"/>
            </a:pPr>
            <a:r>
              <a:rPr lang="pt-PT" dirty="0"/>
              <a:t>Enquadramento do sistema de N’Dalatando </a:t>
            </a:r>
            <a:r>
              <a:rPr lang="pt-PT" sz="1600" dirty="0">
                <a:solidFill>
                  <a:prstClr val="white"/>
                </a:solidFill>
              </a:rPr>
              <a:t>(1/3)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00800"/>
            <a:ext cx="2133600" cy="365125"/>
          </a:xfrm>
        </p:spPr>
        <p:txBody>
          <a:bodyPr/>
          <a:lstStyle/>
          <a:p>
            <a:pPr>
              <a:defRPr/>
            </a:pPr>
            <a:fld id="{B36E98E2-B32D-4EEB-A004-ACDD47FCD9A1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graphicFrame>
        <p:nvGraphicFramePr>
          <p:cNvPr id="6" name="Marcador de Posição de Conteúdo 5">
            <a:extLst>
              <a:ext uri="{FF2B5EF4-FFF2-40B4-BE49-F238E27FC236}">
                <a16:creationId xmlns:a16="http://schemas.microsoft.com/office/drawing/2014/main" xmlns="" id="{76A69AAD-57EF-451F-A40E-080C5D7811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938113"/>
              </p:ext>
            </p:extLst>
          </p:nvPr>
        </p:nvGraphicFramePr>
        <p:xfrm>
          <a:off x="198000" y="1373106"/>
          <a:ext cx="8748000" cy="4735337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756787">
                  <a:extLst>
                    <a:ext uri="{9D8B030D-6E8A-4147-A177-3AD203B41FA5}">
                      <a16:colId xmlns:a16="http://schemas.microsoft.com/office/drawing/2014/main" xmlns="" val="631211753"/>
                    </a:ext>
                  </a:extLst>
                </a:gridCol>
                <a:gridCol w="4991213">
                  <a:extLst>
                    <a:ext uri="{9D8B030D-6E8A-4147-A177-3AD203B41FA5}">
                      <a16:colId xmlns:a16="http://schemas.microsoft.com/office/drawing/2014/main" xmlns="" val="1877388503"/>
                    </a:ext>
                  </a:extLst>
                </a:gridCol>
              </a:tblGrid>
              <a:tr h="691290"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000" dirty="0">
                          <a:effectLst/>
                        </a:rPr>
                        <a:t>Perfil da Entidade Gestora</a:t>
                      </a:r>
                      <a:endParaRPr lang="pt-PT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1203140"/>
                  </a:ext>
                </a:extLst>
              </a:tr>
              <a:tr h="4493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Modelo de gestão</a:t>
                      </a:r>
                      <a:endParaRPr lang="pt-PT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Empresa Pública (Cuanza Norte)</a:t>
                      </a:r>
                      <a:endParaRPr lang="pt-PT" sz="16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78004045"/>
                  </a:ext>
                </a:extLst>
              </a:tr>
              <a:tr h="89867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Designação</a:t>
                      </a:r>
                      <a:endParaRPr lang="pt-PT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Empresa de Água e Saneamento do Cuanza Norte – Empresa Pública (EASCN - EP)</a:t>
                      </a:r>
                      <a:endParaRPr lang="pt-PT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91048989"/>
                  </a:ext>
                </a:extLst>
              </a:tr>
              <a:tr h="4493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Data de constituição</a:t>
                      </a:r>
                      <a:endParaRPr lang="pt-PT" sz="16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Dezembro 2013 </a:t>
                      </a:r>
                      <a:endParaRPr lang="pt-PT" sz="16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22246529"/>
                  </a:ext>
                </a:extLst>
              </a:tr>
              <a:tr h="4493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Data de tomada de posse do CA</a:t>
                      </a:r>
                      <a:endParaRPr lang="pt-PT" sz="16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Março 2015</a:t>
                      </a:r>
                      <a:endParaRPr lang="pt-PT" sz="16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52325339"/>
                  </a:ext>
                </a:extLst>
              </a:tr>
              <a:tr h="4493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Período de contrato</a:t>
                      </a:r>
                      <a:endParaRPr lang="pt-PT" sz="16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Ilimitado</a:t>
                      </a:r>
                      <a:endParaRPr lang="pt-PT" sz="16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8566276"/>
                  </a:ext>
                </a:extLst>
              </a:tr>
              <a:tr h="44933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Distribuição do capital realizado</a:t>
                      </a:r>
                      <a:endParaRPr lang="pt-PT" sz="16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100% Estado</a:t>
                      </a:r>
                      <a:endParaRPr lang="pt-PT" sz="16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81378534"/>
                  </a:ext>
                </a:extLst>
              </a:tr>
              <a:tr h="898676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Identificação das infra-estruturas sob gestão</a:t>
                      </a:r>
                      <a:endParaRPr lang="pt-PT" sz="16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Sistema de Abastecimento de Água de N’Dalatando</a:t>
                      </a:r>
                      <a:endParaRPr lang="pt-PT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66584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79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00732" y="179380"/>
            <a:ext cx="8748000" cy="864000"/>
          </a:xfrm>
        </p:spPr>
        <p:txBody>
          <a:bodyPr/>
          <a:lstStyle/>
          <a:p>
            <a:pPr marL="785813" indent="-514350">
              <a:buFont typeface="+mj-lt"/>
              <a:buAutoNum type="arabicPeriod"/>
            </a:pPr>
            <a:r>
              <a:rPr lang="pt-PT" dirty="0"/>
              <a:t>Enquadramento do sistema de N’Dalatando </a:t>
            </a:r>
            <a:r>
              <a:rPr lang="pt-PT" sz="1600" dirty="0">
                <a:solidFill>
                  <a:prstClr val="white"/>
                </a:solidFill>
              </a:rPr>
              <a:t>(2/3)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00800"/>
            <a:ext cx="2133600" cy="365125"/>
          </a:xfrm>
        </p:spPr>
        <p:txBody>
          <a:bodyPr/>
          <a:lstStyle/>
          <a:p>
            <a:pPr>
              <a:defRPr/>
            </a:pPr>
            <a:fld id="{B36E98E2-B32D-4EEB-A004-ACDD47FCD9A1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graphicFrame>
        <p:nvGraphicFramePr>
          <p:cNvPr id="8" name="Marcador de Posição de Conteúdo 7">
            <a:extLst>
              <a:ext uri="{FF2B5EF4-FFF2-40B4-BE49-F238E27FC236}">
                <a16:creationId xmlns:a16="http://schemas.microsoft.com/office/drawing/2014/main" xmlns="" id="{2432E83A-542F-411A-907F-BA0F5C5106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662085"/>
              </p:ext>
            </p:extLst>
          </p:nvPr>
        </p:nvGraphicFramePr>
        <p:xfrm>
          <a:off x="198000" y="1220263"/>
          <a:ext cx="8748000" cy="5049336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523528">
                  <a:extLst>
                    <a:ext uri="{9D8B030D-6E8A-4147-A177-3AD203B41FA5}">
                      <a16:colId xmlns:a16="http://schemas.microsoft.com/office/drawing/2014/main" xmlns="" val="4135442372"/>
                    </a:ext>
                  </a:extLst>
                </a:gridCol>
                <a:gridCol w="5224472">
                  <a:extLst>
                    <a:ext uri="{9D8B030D-6E8A-4147-A177-3AD203B41FA5}">
                      <a16:colId xmlns:a16="http://schemas.microsoft.com/office/drawing/2014/main" xmlns="" val="1370690029"/>
                    </a:ext>
                  </a:extLst>
                </a:gridCol>
              </a:tblGrid>
              <a:tr h="710942"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000" dirty="0">
                          <a:solidFill>
                            <a:schemeClr val="bg1"/>
                          </a:solidFill>
                          <a:effectLst/>
                        </a:rPr>
                        <a:t>Perfil da Entidade Gestora</a:t>
                      </a:r>
                      <a:endParaRPr lang="pt-PT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9391636"/>
                  </a:ext>
                </a:extLst>
              </a:tr>
              <a:tr h="56862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Ligações domiciliárias potenciais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2 000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(2015)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15 000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(desde de Outubro 2018)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4387247"/>
                  </a:ext>
                </a:extLst>
              </a:tr>
              <a:tr h="56862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Número de Clientes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1 420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(dez. 2017)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7</a:t>
                      </a:r>
                      <a:r>
                        <a:rPr lang="pt-PT" sz="1600" b="1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686</a:t>
                      </a: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(Junho 2019)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11401723"/>
                  </a:ext>
                </a:extLst>
              </a:tr>
              <a:tr h="397264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Tipologia da área de intervenção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Urbana e Peri Urbana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88764259"/>
                  </a:ext>
                </a:extLst>
              </a:tr>
              <a:tr h="123527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Área de intervenção 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24 190 km</a:t>
                      </a:r>
                      <a:r>
                        <a:rPr lang="pt-PT" sz="1600" b="1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Cuanza Norte (a)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1 793 km</a:t>
                      </a:r>
                      <a:r>
                        <a:rPr lang="pt-PT" sz="1600" b="1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Município do Cazengo (a) 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8,36 km</a:t>
                      </a:r>
                      <a:r>
                        <a:rPr lang="pt-PT" sz="1600" b="1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N’Dalatando, dos quais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1,34 km</a:t>
                      </a:r>
                      <a:r>
                        <a:rPr lang="pt-PT" sz="1600" b="1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Zona Urbana (b)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37525379"/>
                  </a:ext>
                </a:extLst>
              </a:tr>
              <a:tr h="156860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População </a:t>
                      </a:r>
                      <a:endParaRPr lang="pt-PT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427 971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província Cuanza Norte (a)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165 839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Município do Cazengo (a)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130 431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N’Dalatando, em 2012, (b) dos quais 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18 493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Zona Urbana (Centro da Cidade e Bairro Popular)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141 284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N’Dalatando, </a:t>
                      </a:r>
                      <a:r>
                        <a:rPr lang="pt-PT" sz="1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projecção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para 2015 (b)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85974914"/>
                  </a:ext>
                </a:extLst>
              </a:tr>
            </a:tbl>
          </a:graphicData>
        </a:graphic>
      </p:graphicFrame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7C8EB580-27DA-42CA-9359-A642A9ADF28B}"/>
              </a:ext>
            </a:extLst>
          </p:cNvPr>
          <p:cNvSpPr/>
          <p:nvPr/>
        </p:nvSpPr>
        <p:spPr>
          <a:xfrm>
            <a:off x="3650279" y="1854395"/>
            <a:ext cx="2880375" cy="652885"/>
          </a:xfrm>
          <a:prstGeom prst="roundRect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40C1C4DF-1984-49D9-8A6A-A8B5563451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7120" y="2468875"/>
            <a:ext cx="2903534" cy="65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00732" y="179380"/>
            <a:ext cx="8748000" cy="864000"/>
          </a:xfrm>
        </p:spPr>
        <p:txBody>
          <a:bodyPr/>
          <a:lstStyle/>
          <a:p>
            <a:pPr marL="785813" indent="-514350">
              <a:buFont typeface="+mj-lt"/>
              <a:buAutoNum type="arabicPeriod"/>
            </a:pPr>
            <a:r>
              <a:rPr lang="pt-PT" dirty="0"/>
              <a:t>Enquadramento do sistema de N’Dalatando </a:t>
            </a:r>
            <a:r>
              <a:rPr lang="pt-PT" sz="1600" dirty="0">
                <a:solidFill>
                  <a:prstClr val="white"/>
                </a:solidFill>
              </a:rPr>
              <a:t>(3/3)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00800"/>
            <a:ext cx="2133600" cy="365125"/>
          </a:xfrm>
        </p:spPr>
        <p:txBody>
          <a:bodyPr/>
          <a:lstStyle/>
          <a:p>
            <a:pPr>
              <a:defRPr/>
            </a:pPr>
            <a:fld id="{B36E98E2-B32D-4EEB-A004-ACDD47FCD9A1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graphicFrame>
        <p:nvGraphicFramePr>
          <p:cNvPr id="2" name="Marcador de Posição de Conteúdo 1">
            <a:extLst>
              <a:ext uri="{FF2B5EF4-FFF2-40B4-BE49-F238E27FC236}">
                <a16:creationId xmlns:a16="http://schemas.microsoft.com/office/drawing/2014/main" xmlns="" id="{7390A6D8-B6D8-434F-A4D3-B7CEEB6CBA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610023"/>
              </p:ext>
            </p:extLst>
          </p:nvPr>
        </p:nvGraphicFramePr>
        <p:xfrm>
          <a:off x="200732" y="1110268"/>
          <a:ext cx="8748000" cy="5303023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372738">
                  <a:extLst>
                    <a:ext uri="{9D8B030D-6E8A-4147-A177-3AD203B41FA5}">
                      <a16:colId xmlns:a16="http://schemas.microsoft.com/office/drawing/2014/main" xmlns="" val="3693442989"/>
                    </a:ext>
                  </a:extLst>
                </a:gridCol>
                <a:gridCol w="5375262">
                  <a:extLst>
                    <a:ext uri="{9D8B030D-6E8A-4147-A177-3AD203B41FA5}">
                      <a16:colId xmlns:a16="http://schemas.microsoft.com/office/drawing/2014/main" xmlns="" val="46246118"/>
                    </a:ext>
                  </a:extLst>
                </a:gridCol>
              </a:tblGrid>
              <a:tr h="537670"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2000" dirty="0">
                          <a:effectLst/>
                        </a:rPr>
                        <a:t>Sistema de Abastecimento de Água de N’Dalatando </a:t>
                      </a:r>
                      <a:endParaRPr lang="pt-PT" sz="2000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1048434"/>
                  </a:ext>
                </a:extLst>
              </a:tr>
              <a:tr h="560630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Tipo de utilizador do Sistema </a:t>
                      </a:r>
                      <a:endParaRPr lang="pt-PT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Global (captação, tratamento, transporte, reserva e distribuição)</a:t>
                      </a:r>
                      <a:endParaRPr lang="pt-PT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21154366"/>
                  </a:ext>
                </a:extLst>
              </a:tr>
              <a:tr h="1121259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Comprimento da rede</a:t>
                      </a:r>
                      <a:endParaRPr lang="pt-PT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45 km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(2015) – Urbano Fase I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64 km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(dez. 2017) – Urbano Fase</a:t>
                      </a:r>
                      <a:r>
                        <a:rPr lang="pt-PT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I +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Periurbano Fase</a:t>
                      </a:r>
                      <a:r>
                        <a:rPr lang="pt-PT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I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130 km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(out. 2018) – </a:t>
                      </a:r>
                      <a:r>
                        <a:rPr lang="pt-PT" sz="1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Urb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pt-PT" sz="16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FI + PU FI + Urbano Fase II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7947259"/>
                  </a:ext>
                </a:extLst>
              </a:tr>
              <a:tr h="28031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N.º de estações elevatórias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62192879"/>
                  </a:ext>
                </a:extLst>
              </a:tr>
              <a:tr h="70078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N.º de reservatórios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Reservatório do Miradouro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Reservatório de água tratada: Reservatório da ETA do </a:t>
                      </a:r>
                      <a:r>
                        <a:rPr lang="pt-PT" sz="1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Kawabe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25819297"/>
                  </a:ext>
                </a:extLst>
              </a:tr>
              <a:tr h="28031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Capacidade de reserva</a:t>
                      </a:r>
                      <a:endParaRPr lang="pt-PT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5 000 m</a:t>
                      </a:r>
                      <a:r>
                        <a:rPr lang="pt-PT" sz="1600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(Reservatório do Miradouro)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57758320"/>
                  </a:ext>
                </a:extLst>
              </a:tr>
              <a:tr h="28031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Comprimento de Adutoras</a:t>
                      </a:r>
                      <a:endParaRPr lang="pt-PT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17 km (11 km até à ETA do </a:t>
                      </a:r>
                      <a:r>
                        <a:rPr lang="pt-PT" sz="16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Kawabe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e 6 km da ETA até ao RM)</a:t>
                      </a:r>
                      <a:endParaRPr lang="pt-PT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32514612"/>
                  </a:ext>
                </a:extLst>
              </a:tr>
              <a:tr h="28031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N.º de Estações de Tratamento</a:t>
                      </a:r>
                      <a:endParaRPr lang="pt-PT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1, com capacidade para 96 L/s</a:t>
                      </a:r>
                      <a:endParaRPr lang="pt-PT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8289787"/>
                  </a:ext>
                </a:extLst>
              </a:tr>
              <a:tr h="28031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N.º de Origens de Água</a:t>
                      </a:r>
                      <a:endParaRPr lang="pt-PT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2 (Mucari e Monte Redondo)</a:t>
                      </a:r>
                      <a:endParaRPr lang="pt-PT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04486481"/>
                  </a:ext>
                </a:extLst>
              </a:tr>
              <a:tr h="98110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Volume de água produzida e distribuída</a:t>
                      </a:r>
                      <a:endParaRPr lang="pt-PT" sz="16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1 230 mil m</a:t>
                      </a:r>
                      <a:r>
                        <a:rPr lang="pt-PT" sz="1600" b="1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/ano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(2017)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1 175 mil m</a:t>
                      </a:r>
                      <a:r>
                        <a:rPr lang="pt-PT" sz="1600" b="1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pt-PT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/ano </a:t>
                      </a:r>
                      <a:r>
                        <a:rPr lang="pt-PT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(2018)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00724548"/>
                  </a:ext>
                </a:extLst>
              </a:tr>
            </a:tbl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ED3D85A9-577B-4243-AD21-8BC4CEDF41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6455" y="2217725"/>
            <a:ext cx="4827640" cy="111374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5E0425CA-C800-499E-97B4-8833571D10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845" y="5552673"/>
            <a:ext cx="2414225" cy="69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7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1600" y="201600"/>
            <a:ext cx="8748000" cy="864000"/>
          </a:xfrm>
          <a:prstGeom prst="round2DiagRect">
            <a:avLst>
              <a:gd name="adj1" fmla="val 0"/>
              <a:gd name="adj2" fmla="val 0"/>
            </a:avLst>
          </a:prstGeom>
        </p:spPr>
        <p:txBody>
          <a:bodyPr>
            <a:normAutofit fontScale="9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 startAt="2"/>
            </a:pPr>
            <a:r>
              <a:rPr lang="pt-PT" dirty="0"/>
              <a:t>Indicadores requeridos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8B8407-C192-4104-ADC5-DE331137A762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F0D15355-D317-47EC-979C-B07747472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426132"/>
              </p:ext>
            </p:extLst>
          </p:nvPr>
        </p:nvGraphicFramePr>
        <p:xfrm>
          <a:off x="201599" y="1516236"/>
          <a:ext cx="8748002" cy="42876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3334">
                  <a:extLst>
                    <a:ext uri="{9D8B030D-6E8A-4147-A177-3AD203B41FA5}">
                      <a16:colId xmlns:a16="http://schemas.microsoft.com/office/drawing/2014/main" xmlns="" val="3187736432"/>
                    </a:ext>
                  </a:extLst>
                </a:gridCol>
                <a:gridCol w="5804544">
                  <a:extLst>
                    <a:ext uri="{9D8B030D-6E8A-4147-A177-3AD203B41FA5}">
                      <a16:colId xmlns:a16="http://schemas.microsoft.com/office/drawing/2014/main" xmlns="" val="3992259169"/>
                    </a:ext>
                  </a:extLst>
                </a:gridCol>
                <a:gridCol w="1950124">
                  <a:extLst>
                    <a:ext uri="{9D8B030D-6E8A-4147-A177-3AD203B41FA5}">
                      <a16:colId xmlns:a16="http://schemas.microsoft.com/office/drawing/2014/main" xmlns="" val="3944706672"/>
                    </a:ext>
                  </a:extLst>
                </a:gridCol>
              </a:tblGrid>
              <a:tr h="607924">
                <a:tc>
                  <a:txBody>
                    <a:bodyPr/>
                    <a:lstStyle/>
                    <a:p>
                      <a:r>
                        <a:rPr lang="pt-PT" sz="2000" dirty="0" err="1"/>
                        <a:t>Cod</a:t>
                      </a:r>
                      <a:r>
                        <a:rPr lang="pt-PT" sz="2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/>
                        <a:t>descrição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/>
                        <a:t>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0646661"/>
                  </a:ext>
                </a:extLst>
              </a:tr>
              <a:tr h="607924">
                <a:tc>
                  <a:txBody>
                    <a:bodyPr/>
                    <a:lstStyle/>
                    <a:p>
                      <a:r>
                        <a:rPr lang="pt-PT" sz="2000" dirty="0"/>
                        <a:t>Ind2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/>
                        <a:t>Total de funcionários por cada 1000 ligações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/>
                        <a:t>5,1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9807205"/>
                  </a:ext>
                </a:extLst>
              </a:tr>
              <a:tr h="607924">
                <a:tc>
                  <a:txBody>
                    <a:bodyPr/>
                    <a:lstStyle/>
                    <a:p>
                      <a:r>
                        <a:rPr lang="pt-PT" sz="2000" dirty="0"/>
                        <a:t>Ind3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/>
                        <a:t>Recuperação de custos operacionais </a:t>
                      </a:r>
                    </a:p>
                    <a:p>
                      <a:r>
                        <a:rPr lang="pt-PT" sz="1600" dirty="0"/>
                        <a:t>(sobre valores cobrados)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/>
                        <a:t>99,2 %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5834595"/>
                  </a:ext>
                </a:extLst>
              </a:tr>
              <a:tr h="607924">
                <a:tc>
                  <a:txBody>
                    <a:bodyPr/>
                    <a:lstStyle/>
                    <a:p>
                      <a:r>
                        <a:rPr lang="pt-PT" sz="2000" dirty="0"/>
                        <a:t>Ind4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/>
                        <a:t>Água Captada que é </a:t>
                      </a:r>
                      <a:r>
                        <a:rPr lang="pt-PT" sz="2000" dirty="0" err="1"/>
                        <a:t>facturada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1" dirty="0">
                          <a:solidFill>
                            <a:schemeClr val="accent1"/>
                          </a:solidFill>
                        </a:rPr>
                        <a:t>47,6 %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2723648"/>
                  </a:ext>
                </a:extLst>
              </a:tr>
              <a:tr h="607924">
                <a:tc>
                  <a:txBody>
                    <a:bodyPr/>
                    <a:lstStyle/>
                    <a:p>
                      <a:r>
                        <a:rPr lang="pt-PT" sz="2000" dirty="0"/>
                        <a:t>Ind5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/>
                        <a:t>Rácio valores cobrados / Valores </a:t>
                      </a:r>
                      <a:r>
                        <a:rPr lang="pt-PT" sz="2000" dirty="0" err="1"/>
                        <a:t>facturados</a:t>
                      </a:r>
                      <a:endParaRPr lang="pt-P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b="1" dirty="0">
                          <a:solidFill>
                            <a:schemeClr val="accent1"/>
                          </a:solidFill>
                        </a:rPr>
                        <a:t>35,3 %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620875"/>
                  </a:ext>
                </a:extLst>
              </a:tr>
              <a:tr h="607924">
                <a:tc>
                  <a:txBody>
                    <a:bodyPr/>
                    <a:lstStyle/>
                    <a:p>
                      <a:r>
                        <a:rPr lang="pt-PT" sz="2000" dirty="0"/>
                        <a:t>Ind8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/>
                        <a:t>População servida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smtClean="0"/>
                        <a:t>36 </a:t>
                      </a:r>
                      <a:r>
                        <a:rPr lang="pt-PT" sz="20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1211268"/>
                  </a:ext>
                </a:extLst>
              </a:tr>
              <a:tr h="607924">
                <a:tc>
                  <a:txBody>
                    <a:bodyPr/>
                    <a:lstStyle/>
                    <a:p>
                      <a:r>
                        <a:rPr lang="pt-PT" sz="2000" dirty="0"/>
                        <a:t>Ind11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/>
                        <a:t>Número de horas de distribuição por 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dirty="0">
                          <a:solidFill>
                            <a:schemeClr val="accent1"/>
                          </a:solidFill>
                        </a:rPr>
                        <a:t>1h45 horas/dia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1155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36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9790"/>
            <a:ext cx="8229600" cy="1143000"/>
          </a:xfrm>
        </p:spPr>
        <p:txBody>
          <a:bodyPr>
            <a:normAutofit fontScale="90000"/>
          </a:bodyPr>
          <a:lstStyle/>
          <a:p>
            <a:pPr marL="785813" indent="-514350">
              <a:buFont typeface="+mj-lt"/>
              <a:buAutoNum type="arabicPeriod" startAt="3"/>
            </a:pPr>
            <a:r>
              <a:rPr lang="pt-PT" dirty="0"/>
              <a:t>Situação </a:t>
            </a:r>
            <a:r>
              <a:rPr lang="pt-PT" dirty="0" err="1"/>
              <a:t>actual</a:t>
            </a:r>
            <a:r>
              <a:rPr lang="pt-PT" dirty="0"/>
              <a:t> do serviço prestado</a:t>
            </a:r>
            <a:br>
              <a:rPr lang="pt-PT" dirty="0"/>
            </a:br>
            <a:r>
              <a:rPr lang="pt-PT" b="0" dirty="0"/>
              <a:t>Aumento de clientes </a:t>
            </a:r>
            <a:r>
              <a:rPr lang="pt-PT" b="0" dirty="0" err="1"/>
              <a:t>vs</a:t>
            </a:r>
            <a:r>
              <a:rPr lang="pt-PT" b="0" dirty="0"/>
              <a:t> disponibilidade de água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0A2C7054-BBF6-4458-B142-C1A2D2DE62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739192"/>
              </p:ext>
            </p:extLst>
          </p:nvPr>
        </p:nvGraphicFramePr>
        <p:xfrm>
          <a:off x="457198" y="1560829"/>
          <a:ext cx="8229601" cy="4748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960098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19A6D1FD-1C57-432B-AC37-07C9B606D12D}"/>
              </a:ext>
            </a:extLst>
          </p:cNvPr>
          <p:cNvSpPr txBox="1"/>
          <p:nvPr/>
        </p:nvSpPr>
        <p:spPr>
          <a:xfrm>
            <a:off x="462665" y="1585560"/>
            <a:ext cx="4572000" cy="221599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pt-PT" b="1" dirty="0" err="1"/>
              <a:t>Projecto</a:t>
            </a:r>
            <a:r>
              <a:rPr lang="pt-PT" b="1" dirty="0"/>
              <a:t> Lucala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PT" sz="1600" dirty="0"/>
              <a:t>1 Captação (EEAB) 251 l/s (</a:t>
            </a:r>
            <a:r>
              <a:rPr lang="pt-PT" sz="1600" b="1" dirty="0"/>
              <a:t>12.500 m3/dia</a:t>
            </a:r>
            <a:r>
              <a:rPr lang="pt-PT" sz="1600" dirty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PT" sz="1600" dirty="0"/>
              <a:t>1 ETA + Reservatório de água tratada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PT" sz="1600" dirty="0"/>
              <a:t>1 EEAT (estação elevatória de água tratada)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PT" sz="1600" dirty="0"/>
              <a:t>3 Reservatórios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PT" sz="1600" dirty="0"/>
              <a:t>Adutora FFD DN 500 com 45 km 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D5E35F40-CE66-4B52-8A64-17121BFEC288}"/>
              </a:ext>
            </a:extLst>
          </p:cNvPr>
          <p:cNvSpPr/>
          <p:nvPr/>
        </p:nvSpPr>
        <p:spPr>
          <a:xfrm>
            <a:off x="5378505" y="1854395"/>
            <a:ext cx="3313185" cy="1243165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pt-PT" sz="2000" b="1" dirty="0">
                <a:solidFill>
                  <a:schemeClr val="accent2"/>
                </a:solidFill>
              </a:rPr>
              <a:t>Fase de concurso</a:t>
            </a:r>
          </a:p>
          <a:p>
            <a:pPr algn="l"/>
            <a:r>
              <a:rPr lang="pt-PT" b="1" dirty="0"/>
              <a:t>Prazo de execução: 4/5 anos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D6B2E82E-6F50-4CB2-AACC-370382E567AC}"/>
              </a:ext>
            </a:extLst>
          </p:cNvPr>
          <p:cNvSpPr/>
          <p:nvPr/>
        </p:nvSpPr>
        <p:spPr>
          <a:xfrm>
            <a:off x="5378506" y="4273910"/>
            <a:ext cx="3303406" cy="19393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pt-PT" b="1" dirty="0"/>
              <a:t>Cenário que se manterá, com tendência para piorar (aumento de avarias), nos próximos 5 anos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AE258707-5323-43E9-A29F-A75B0D270332}"/>
              </a:ext>
            </a:extLst>
          </p:cNvPr>
          <p:cNvSpPr txBox="1">
            <a:spLocks/>
          </p:cNvSpPr>
          <p:nvPr/>
        </p:nvSpPr>
        <p:spPr>
          <a:xfrm>
            <a:off x="452310" y="279790"/>
            <a:ext cx="8229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marL="271463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271463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marL="271463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marL="271463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marL="271463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728663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1185863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643063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2100263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785813" indent="-514350">
              <a:buFont typeface="+mj-lt"/>
              <a:buAutoNum type="arabicPeriod" startAt="4"/>
            </a:pPr>
            <a:r>
              <a:rPr lang="pt-PT" dirty="0" err="1"/>
              <a:t>Projectos</a:t>
            </a:r>
            <a:r>
              <a:rPr lang="pt-PT" dirty="0"/>
              <a:t> em curso</a:t>
            </a:r>
            <a:endParaRPr lang="pt-PT" b="0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179BD97A-06E2-4ABB-886B-CAD0134A4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715" y="3927139"/>
            <a:ext cx="4542145" cy="2441081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4860405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xmlns="" id="{D6B2E82E-6F50-4CB2-AACC-370382E567AC}"/>
              </a:ext>
            </a:extLst>
          </p:cNvPr>
          <p:cNvSpPr/>
          <p:nvPr/>
        </p:nvSpPr>
        <p:spPr>
          <a:xfrm>
            <a:off x="5109670" y="1801140"/>
            <a:ext cx="3536930" cy="193934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pt-PT" b="1" dirty="0"/>
              <a:t>Cenário que se manterá, com tendência para piorar (aumento de avarias), nos próximos 5 anos (</a:t>
            </a:r>
            <a:r>
              <a:rPr lang="pt-PT" b="1" dirty="0" err="1"/>
              <a:t>Projecto</a:t>
            </a:r>
            <a:r>
              <a:rPr lang="pt-PT" b="1" dirty="0"/>
              <a:t> Lucala)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AE258707-5323-43E9-A29F-A75B0D270332}"/>
              </a:ext>
            </a:extLst>
          </p:cNvPr>
          <p:cNvSpPr txBox="1">
            <a:spLocks/>
          </p:cNvSpPr>
          <p:nvPr/>
        </p:nvSpPr>
        <p:spPr>
          <a:xfrm>
            <a:off x="452310" y="279790"/>
            <a:ext cx="82296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marL="271463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  <a:lvl2pPr marL="271463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marL="271463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marL="271463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marL="271463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728663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1185863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643063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2100263" algn="l" defTabSz="457200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marL="785813" indent="-514350">
              <a:buFont typeface="+mj-lt"/>
              <a:buAutoNum type="arabicPeriod" startAt="5"/>
            </a:pPr>
            <a:r>
              <a:rPr lang="pt-PT" dirty="0" err="1"/>
              <a:t>Projectos</a:t>
            </a:r>
            <a:r>
              <a:rPr lang="pt-PT" dirty="0"/>
              <a:t> em </a:t>
            </a:r>
            <a:r>
              <a:rPr lang="pt-PT" dirty="0" err="1"/>
              <a:t>perspectiva</a:t>
            </a:r>
            <a:endParaRPr lang="pt-PT" b="0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179BD97A-06E2-4ABB-886B-CAD0134A4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715" y="1627810"/>
            <a:ext cx="4351941" cy="2338860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EB9EADCA-8E9C-4922-8EA0-E8F0BD4EC608}"/>
              </a:ext>
            </a:extLst>
          </p:cNvPr>
          <p:cNvSpPr txBox="1"/>
          <p:nvPr/>
        </p:nvSpPr>
        <p:spPr>
          <a:xfrm>
            <a:off x="452310" y="4235505"/>
            <a:ext cx="8305970" cy="160043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Reforço do sistema de abastecimento a curto prazo: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PT" sz="1600" b="1" dirty="0"/>
              <a:t>Regularização da captação do Monte Redondo</a:t>
            </a:r>
            <a:r>
              <a:rPr lang="pt-PT" sz="1600" dirty="0"/>
              <a:t> – construção de adução até ao R1 sem derivações para consumo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PT" sz="1600" b="1" dirty="0"/>
              <a:t>Construção das captações no rio </a:t>
            </a:r>
            <a:r>
              <a:rPr lang="pt-PT" sz="1600" b="1" dirty="0" err="1"/>
              <a:t>Cambumba</a:t>
            </a:r>
            <a:r>
              <a:rPr lang="pt-PT" sz="1600" b="1" dirty="0"/>
              <a:t> e no rio </a:t>
            </a:r>
            <a:r>
              <a:rPr lang="pt-PT" sz="1600" b="1" dirty="0" err="1"/>
              <a:t>Camuache</a:t>
            </a:r>
            <a:r>
              <a:rPr lang="pt-PT" sz="1600" dirty="0"/>
              <a:t> – No seguimento do definido no Plano </a:t>
            </a:r>
            <a:r>
              <a:rPr lang="pt-PT" sz="1600" dirty="0" err="1"/>
              <a:t>Director</a:t>
            </a:r>
            <a:r>
              <a:rPr lang="pt-PT" sz="1600" dirty="0"/>
              <a:t> permitirá duplicação da capacidade </a:t>
            </a:r>
            <a:r>
              <a:rPr lang="pt-PT" sz="1600" dirty="0" err="1"/>
              <a:t>actual</a:t>
            </a:r>
            <a:r>
              <a:rPr lang="pt-PT" sz="1600" dirty="0"/>
              <a:t> de produção) </a:t>
            </a:r>
          </a:p>
        </p:txBody>
      </p:sp>
    </p:spTree>
    <p:extLst>
      <p:ext uri="{BB962C8B-B14F-4D97-AF65-F5344CB8AC3E}">
        <p14:creationId xmlns:p14="http://schemas.microsoft.com/office/powerpoint/2010/main" val="38497208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theme/theme1.xml><?xml version="1.0" encoding="utf-8"?>
<a:theme xmlns:a="http://schemas.openxmlformats.org/drawingml/2006/main" name="Veolia 2014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1_vert pomme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1_violet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1_brique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1_orange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1_bleu piscine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urpr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vert pomme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violet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brique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range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bleu piscine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_Veolia 2014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_pourpre">
  <a:themeElements>
    <a:clrScheme name="veoliaNew">
      <a:dk1>
        <a:sysClr val="windowText" lastClr="000000"/>
      </a:dk1>
      <a:lt1>
        <a:sysClr val="window" lastClr="FFFFFF"/>
      </a:lt1>
      <a:dk2>
        <a:srgbClr val="00B1C7"/>
      </a:dk2>
      <a:lt2>
        <a:srgbClr val="97BF0D"/>
      </a:lt2>
      <a:accent1>
        <a:srgbClr val="C03E8E"/>
      </a:accent1>
      <a:accent2>
        <a:srgbClr val="804080"/>
      </a:accent2>
      <a:accent3>
        <a:srgbClr val="E95F47"/>
      </a:accent3>
      <a:accent4>
        <a:srgbClr val="F49F25"/>
      </a:accent4>
      <a:accent5>
        <a:srgbClr val="CAC7C4"/>
      </a:accent5>
      <a:accent6>
        <a:srgbClr val="7ABCCE"/>
      </a:accent6>
      <a:hlink>
        <a:srgbClr val="B6D9B7"/>
      </a:hlink>
      <a:folHlink>
        <a:srgbClr val="FDD3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Veolia 2014</Template>
  <TotalTime>23844</TotalTime>
  <Words>653</Words>
  <Application>Microsoft Office PowerPoint</Application>
  <PresentationFormat>Apresentação no Ecrã (4:3)</PresentationFormat>
  <Paragraphs>139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14</vt:i4>
      </vt:variant>
      <vt:variant>
        <vt:lpstr>Títulos dos diapositivos</vt:lpstr>
      </vt:variant>
      <vt:variant>
        <vt:i4>11</vt:i4>
      </vt:variant>
    </vt:vector>
  </HeadingPairs>
  <TitlesOfParts>
    <vt:vector size="25" baseType="lpstr">
      <vt:lpstr>Veolia 2014</vt:lpstr>
      <vt:lpstr>pourpre</vt:lpstr>
      <vt:lpstr>vert pomme</vt:lpstr>
      <vt:lpstr>violet</vt:lpstr>
      <vt:lpstr>brique</vt:lpstr>
      <vt:lpstr>orange</vt:lpstr>
      <vt:lpstr>bleu piscine</vt:lpstr>
      <vt:lpstr>1_Veolia 2014</vt:lpstr>
      <vt:lpstr>1_pourpre</vt:lpstr>
      <vt:lpstr>1_vert pomme</vt:lpstr>
      <vt:lpstr>1_violet</vt:lpstr>
      <vt:lpstr>1_brique</vt:lpstr>
      <vt:lpstr>1_orange</vt:lpstr>
      <vt:lpstr>1_bleu piscine</vt:lpstr>
      <vt:lpstr>Apresentação do PowerPoint</vt:lpstr>
      <vt:lpstr>Plano da apresentação</vt:lpstr>
      <vt:lpstr>Enquadramento do sistema de N’Dalatando (1/3)</vt:lpstr>
      <vt:lpstr>Enquadramento do sistema de N’Dalatando (2/3)</vt:lpstr>
      <vt:lpstr>Enquadramento do sistema de N’Dalatando (3/3)</vt:lpstr>
      <vt:lpstr>Indicadores requeridos</vt:lpstr>
      <vt:lpstr>Situação actual do serviço prestado Aumento de clientes vs disponibilidade de água</vt:lpstr>
      <vt:lpstr>Apresentação do PowerPoint</vt:lpstr>
      <vt:lpstr>Apresentação do PowerPoint</vt:lpstr>
      <vt:lpstr>Conclusões</vt:lpstr>
      <vt:lpstr>Apresentação do PowerPoint</vt:lpstr>
    </vt:vector>
  </TitlesOfParts>
  <Company>SEURECA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Sébastien COURTEAU</dc:creator>
  <cp:lastModifiedBy>PC</cp:lastModifiedBy>
  <cp:revision>991</cp:revision>
  <cp:lastPrinted>2018-12-17T16:53:38Z</cp:lastPrinted>
  <dcterms:created xsi:type="dcterms:W3CDTF">2007-01-19T08:14:20Z</dcterms:created>
  <dcterms:modified xsi:type="dcterms:W3CDTF">2019-07-26T13:42:15Z</dcterms:modified>
</cp:coreProperties>
</file>