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0" r:id="rId4"/>
    <p:sldId id="301" r:id="rId5"/>
    <p:sldId id="293" r:id="rId6"/>
    <p:sldId id="295" r:id="rId7"/>
    <p:sldId id="309" r:id="rId8"/>
    <p:sldId id="262" r:id="rId9"/>
    <p:sldId id="316" r:id="rId10"/>
    <p:sldId id="317" r:id="rId11"/>
    <p:sldId id="291" r:id="rId12"/>
    <p:sldId id="297" r:id="rId13"/>
    <p:sldId id="294" r:id="rId14"/>
    <p:sldId id="312" r:id="rId15"/>
    <p:sldId id="308" r:id="rId16"/>
    <p:sldId id="298" r:id="rId17"/>
    <p:sldId id="318" r:id="rId18"/>
    <p:sldId id="280" r:id="rId19"/>
    <p:sldId id="286" r:id="rId20"/>
    <p:sldId id="287" r:id="rId21"/>
    <p:sldId id="307" r:id="rId22"/>
    <p:sldId id="302" r:id="rId23"/>
    <p:sldId id="306" r:id="rId24"/>
    <p:sldId id="305" r:id="rId25"/>
    <p:sldId id="304" r:id="rId26"/>
    <p:sldId id="296" r:id="rId27"/>
    <p:sldId id="283" r:id="rId2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332" autoAdjust="0"/>
  </p:normalViewPr>
  <p:slideViewPr>
    <p:cSldViewPr>
      <p:cViewPr varScale="1">
        <p:scale>
          <a:sx n="88" d="100"/>
          <a:sy n="88" d="100"/>
        </p:scale>
        <p:origin x="120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olfo%20Gomes\Documents\GOVERNO\CENTRAL\MINEA\CONSELHO%20CONSULTIVO%20MINEA\2018\CC%20SAURIMO\DADOS%20COMERCIAL%20E%20FINAN&#199;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olfo%20Gomes\Documents\EMPRESAS\P&#218;BLICAS\EASH\HUAMBO\BASE%20DADOS\HUAMBO\PRODU&#199;&#195;O%20VERSUS%20POPULA&#199;&#195;O%20HBO\NECESSIDADES%20&#193;GUA%20CIDADE%20HUAMB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olfo%20Gomes\Documents\GOVERNO\CENTRAL\MINEA\CONSELHO%20CONSULTIVO%20MINEA\2018\CC%20SAURIMO\DADOS%20COMERCIAL%20E%20FINAN&#199;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olfo%20Gomes\Documents\GOVERNO\CENTRAL\MINEA\CONSELHO%20CONSULTIVO%20MINEA\2018\CC%20SAURIMO\DADOS%20COMERCIAL%20E%20FINAN&#199;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olfo%20Gomes\Documents\EMPRESAS\P&#218;BLICAS\EASH\HUAMBO\RELAT&#211;RIOS\2018\RELAT&#211;RIO%20FINANCEIRO%202018%20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olfo%20Gomes\Documents\EMPRESAS\P&#218;BLICAS\EASH\HUAMBO\RELAT&#211;RIOS\2018\RELAT&#211;RIO%20FINANCEIRO%202018%20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NÍVEL ACADÉMICO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RH!$B$13</c:f>
              <c:strCache>
                <c:ptCount val="1"/>
                <c:pt idx="0">
                  <c:v>Técnicos Superiores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RH!$C$12:$I$12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       2018              ( Até Julho/18)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RH!$C$13:$I$13</c:f>
              <c:numCache>
                <c:formatCode>#,##0</c:formatCode>
                <c:ptCount val="7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E-47B0-B831-60AC41024BB0}"/>
            </c:ext>
          </c:extLst>
        </c:ser>
        <c:ser>
          <c:idx val="1"/>
          <c:order val="1"/>
          <c:tx>
            <c:strRef>
              <c:f>RH!$B$14</c:f>
              <c:strCache>
                <c:ptCount val="1"/>
                <c:pt idx="0">
                  <c:v>Técnicos Médios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RH!$C$12:$I$12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       2018              ( Até Julho/18)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RH!$C$14:$I$14</c:f>
              <c:numCache>
                <c:formatCode>General</c:formatCode>
                <c:ptCount val="7"/>
                <c:pt idx="0">
                  <c:v>21</c:v>
                </c:pt>
                <c:pt idx="1">
                  <c:v>22</c:v>
                </c:pt>
                <c:pt idx="2">
                  <c:v>21</c:v>
                </c:pt>
                <c:pt idx="3">
                  <c:v>25</c:v>
                </c:pt>
                <c:pt idx="4">
                  <c:v>25</c:v>
                </c:pt>
                <c:pt idx="5">
                  <c:v>30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E-47B0-B831-60AC41024BB0}"/>
            </c:ext>
          </c:extLst>
        </c:ser>
        <c:ser>
          <c:idx val="2"/>
          <c:order val="2"/>
          <c:tx>
            <c:strRef>
              <c:f>RH!$B$15</c:f>
              <c:strCache>
                <c:ptCount val="1"/>
                <c:pt idx="0">
                  <c:v>Técnicos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RH!$C$12:$I$12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       2018              ( Até Julho/18)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RH!$C$15:$I$15</c:f>
              <c:numCache>
                <c:formatCode>General</c:formatCode>
                <c:ptCount val="7"/>
                <c:pt idx="0">
                  <c:v>45</c:v>
                </c:pt>
                <c:pt idx="1">
                  <c:v>47</c:v>
                </c:pt>
                <c:pt idx="2">
                  <c:v>48</c:v>
                </c:pt>
                <c:pt idx="3">
                  <c:v>51</c:v>
                </c:pt>
                <c:pt idx="4">
                  <c:v>53</c:v>
                </c:pt>
                <c:pt idx="5">
                  <c:v>120</c:v>
                </c:pt>
                <c:pt idx="6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8E-47B0-B831-60AC41024BB0}"/>
            </c:ext>
          </c:extLst>
        </c:ser>
        <c:ser>
          <c:idx val="3"/>
          <c:order val="3"/>
          <c:tx>
            <c:strRef>
              <c:f>RH!$B$16</c:f>
              <c:strCache>
                <c:ptCount val="1"/>
                <c:pt idx="0">
                  <c:v>Técnicos básicos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RH!$C$12:$I$12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       2018              ( Até Julho/18)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RH!$C$16:$I$16</c:f>
              <c:numCache>
                <c:formatCode>General</c:formatCode>
                <c:ptCount val="7"/>
                <c:pt idx="0">
                  <c:v>80</c:v>
                </c:pt>
                <c:pt idx="1">
                  <c:v>80</c:v>
                </c:pt>
                <c:pt idx="2">
                  <c:v>88</c:v>
                </c:pt>
                <c:pt idx="3">
                  <c:v>91</c:v>
                </c:pt>
                <c:pt idx="4">
                  <c:v>93</c:v>
                </c:pt>
                <c:pt idx="5">
                  <c:v>85</c:v>
                </c:pt>
                <c:pt idx="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8E-47B0-B831-60AC41024BB0}"/>
            </c:ext>
          </c:extLst>
        </c:ser>
        <c:ser>
          <c:idx val="4"/>
          <c:order val="4"/>
          <c:tx>
            <c:strRef>
              <c:f>RH!$B$17</c:f>
              <c:strCache>
                <c:ptCount val="1"/>
                <c:pt idx="0">
                  <c:v>1 à  4.ª Classe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RH!$C$12:$I$12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       2018              ( Até Julho/18)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RH!$C$17:$I$17</c:f>
              <c:numCache>
                <c:formatCode>General</c:formatCode>
                <c:ptCount val="7"/>
                <c:pt idx="0">
                  <c:v>46</c:v>
                </c:pt>
                <c:pt idx="1">
                  <c:v>46</c:v>
                </c:pt>
                <c:pt idx="2">
                  <c:v>45</c:v>
                </c:pt>
                <c:pt idx="3">
                  <c:v>43</c:v>
                </c:pt>
                <c:pt idx="4">
                  <c:v>42</c:v>
                </c:pt>
                <c:pt idx="5">
                  <c:v>15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8E-47B0-B831-60AC41024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4911776"/>
        <c:axId val="2074912192"/>
        <c:axId val="0"/>
      </c:bar3DChart>
      <c:catAx>
        <c:axId val="207491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074912192"/>
        <c:crosses val="autoZero"/>
        <c:auto val="1"/>
        <c:lblAlgn val="ctr"/>
        <c:lblOffset val="100"/>
        <c:noMultiLvlLbl val="0"/>
      </c:catAx>
      <c:valAx>
        <c:axId val="20749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07491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40966754155746E-2"/>
          <c:y val="0.92300696108638591"/>
          <c:w val="0.91438473315835511"/>
          <c:h val="6.2500285290425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b="1" u="sng"/>
              <a:t>PROJECÇÃO DE NECESSIDADES DE ÁGUA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9.6247369859878876E-2"/>
          <c:y val="0.10194331495457182"/>
          <c:w val="0.87982357934749911"/>
          <c:h val="0.75470501071437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'PROJECÇÃO NECESSIDADES'!$A$13</c:f>
              <c:strCache>
                <c:ptCount val="1"/>
                <c:pt idx="0">
                  <c:v>Necessidades  de água da cidade do Huambo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'PROJECÇÃO NECESSIDADES'!$B$12:$S$12</c:f>
              <c:numCache>
                <c:formatCode>General</c:formatCode>
                <c:ptCount val="1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</c:numCache>
            </c:numRef>
          </c:cat>
          <c:val>
            <c:numRef>
              <c:f>'PROJECÇÃO NECESSIDADES'!$B$13:$S$13</c:f>
              <c:numCache>
                <c:formatCode>#,##0</c:formatCode>
                <c:ptCount val="18"/>
                <c:pt idx="0">
                  <c:v>57050.720000000001</c:v>
                </c:pt>
                <c:pt idx="1">
                  <c:v>58762.241600000001</c:v>
                </c:pt>
                <c:pt idx="2">
                  <c:v>60525.108848000003</c:v>
                </c:pt>
                <c:pt idx="3">
                  <c:v>62340.862113440002</c:v>
                </c:pt>
                <c:pt idx="4">
                  <c:v>64211.087976843199</c:v>
                </c:pt>
                <c:pt idx="5">
                  <c:v>66137.420616148491</c:v>
                </c:pt>
                <c:pt idx="6">
                  <c:v>68121.543234632933</c:v>
                </c:pt>
                <c:pt idx="7">
                  <c:v>70165.189531671946</c:v>
                </c:pt>
                <c:pt idx="8">
                  <c:v>72270.145217622092</c:v>
                </c:pt>
                <c:pt idx="9">
                  <c:v>74438.249574150759</c:v>
                </c:pt>
                <c:pt idx="10">
                  <c:v>76671.397061375275</c:v>
                </c:pt>
                <c:pt idx="11">
                  <c:v>78971.538973216535</c:v>
                </c:pt>
                <c:pt idx="12">
                  <c:v>81340.685142413029</c:v>
                </c:pt>
                <c:pt idx="13">
                  <c:v>83780.90569668544</c:v>
                </c:pt>
                <c:pt idx="14">
                  <c:v>86294.332867585981</c:v>
                </c:pt>
                <c:pt idx="15">
                  <c:v>89994.202389283717</c:v>
                </c:pt>
                <c:pt idx="16">
                  <c:v>93838.399182702517</c:v>
                </c:pt>
                <c:pt idx="17">
                  <c:v>97832.253001576071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4-4AE0-9D55-B8CCBB7073D7}"/>
            </c:ext>
          </c:extLst>
        </c:ser>
        <c:ser>
          <c:idx val="1"/>
          <c:order val="1"/>
          <c:tx>
            <c:strRef>
              <c:f>'PROJECÇÃO NECESSIDADES'!$A$14</c:f>
              <c:strCache>
                <c:ptCount val="1"/>
                <c:pt idx="0">
                  <c:v>Capacidade  de produção de água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'PROJECÇÃO NECESSIDADES'!$B$12:$S$12</c:f>
              <c:numCache>
                <c:formatCode>General</c:formatCode>
                <c:ptCount val="1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</c:numCache>
            </c:numRef>
          </c:cat>
          <c:val>
            <c:numRef>
              <c:f>'PROJECÇÃO NECESSIDADES'!$B$14:$S$14</c:f>
              <c:numCache>
                <c:formatCode>#,##0</c:formatCode>
                <c:ptCount val="18"/>
                <c:pt idx="0">
                  <c:v>24480</c:v>
                </c:pt>
                <c:pt idx="1">
                  <c:v>24480</c:v>
                </c:pt>
                <c:pt idx="2">
                  <c:v>24480</c:v>
                </c:pt>
                <c:pt idx="3">
                  <c:v>70480</c:v>
                </c:pt>
                <c:pt idx="4">
                  <c:v>70480</c:v>
                </c:pt>
                <c:pt idx="5">
                  <c:v>70480</c:v>
                </c:pt>
                <c:pt idx="6">
                  <c:v>70480</c:v>
                </c:pt>
                <c:pt idx="7">
                  <c:v>70480</c:v>
                </c:pt>
                <c:pt idx="8">
                  <c:v>70480</c:v>
                </c:pt>
                <c:pt idx="9">
                  <c:v>70480</c:v>
                </c:pt>
                <c:pt idx="10">
                  <c:v>70480</c:v>
                </c:pt>
                <c:pt idx="11">
                  <c:v>70480</c:v>
                </c:pt>
                <c:pt idx="12">
                  <c:v>70480</c:v>
                </c:pt>
                <c:pt idx="13">
                  <c:v>70480</c:v>
                </c:pt>
                <c:pt idx="14">
                  <c:v>70480</c:v>
                </c:pt>
                <c:pt idx="15">
                  <c:v>70480</c:v>
                </c:pt>
                <c:pt idx="16">
                  <c:v>70480</c:v>
                </c:pt>
                <c:pt idx="17">
                  <c:v>70480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84-4AE0-9D55-B8CCBB7073D7}"/>
            </c:ext>
          </c:extLst>
        </c:ser>
        <c:ser>
          <c:idx val="2"/>
          <c:order val="2"/>
          <c:tx>
            <c:strRef>
              <c:f>'PROJECÇÃO NECESSIDADES'!$A$15</c:f>
              <c:strCache>
                <c:ptCount val="1"/>
                <c:pt idx="0">
                  <c:v>Diferença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'PROJECÇÃO NECESSIDADES'!$B$12:$S$12</c:f>
              <c:numCache>
                <c:formatCode>General</c:formatCode>
                <c:ptCount val="1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</c:numCache>
            </c:numRef>
          </c:cat>
          <c:val>
            <c:numRef>
              <c:f>'PROJECÇÃO NECESSIDADES'!$B$15:$S$15</c:f>
              <c:numCache>
                <c:formatCode>#,##0</c:formatCode>
                <c:ptCount val="18"/>
                <c:pt idx="0">
                  <c:v>-32570.720000000001</c:v>
                </c:pt>
                <c:pt idx="1">
                  <c:v>-34282.241600000001</c:v>
                </c:pt>
                <c:pt idx="2">
                  <c:v>-36045.108848000003</c:v>
                </c:pt>
                <c:pt idx="3">
                  <c:v>8139.1378865599982</c:v>
                </c:pt>
                <c:pt idx="4">
                  <c:v>6268.9120231568013</c:v>
                </c:pt>
                <c:pt idx="5">
                  <c:v>4342.5793838515092</c:v>
                </c:pt>
                <c:pt idx="6">
                  <c:v>2358.4567653670674</c:v>
                </c:pt>
                <c:pt idx="7">
                  <c:v>314.81046832805441</c:v>
                </c:pt>
                <c:pt idx="8">
                  <c:v>-1790.1452176220919</c:v>
                </c:pt>
                <c:pt idx="9">
                  <c:v>-3958.2495741507591</c:v>
                </c:pt>
                <c:pt idx="10">
                  <c:v>-6191.3970613752754</c:v>
                </c:pt>
                <c:pt idx="11">
                  <c:v>-8491.5389732165349</c:v>
                </c:pt>
                <c:pt idx="12">
                  <c:v>-10860.685142413029</c:v>
                </c:pt>
                <c:pt idx="13">
                  <c:v>-13300.90569668544</c:v>
                </c:pt>
                <c:pt idx="14">
                  <c:v>-15814.332867585981</c:v>
                </c:pt>
                <c:pt idx="15">
                  <c:v>-19514.202389283717</c:v>
                </c:pt>
                <c:pt idx="16">
                  <c:v>-23358.399182702517</c:v>
                </c:pt>
                <c:pt idx="17">
                  <c:v>-27352.253001576071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84-4AE0-9D55-B8CCBB707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165904"/>
        <c:axId val="242177968"/>
      </c:barChart>
      <c:catAx>
        <c:axId val="24216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42177968"/>
        <c:crosses val="autoZero"/>
        <c:auto val="1"/>
        <c:lblAlgn val="ctr"/>
        <c:lblOffset val="100"/>
        <c:noMultiLvlLbl val="0"/>
      </c:catAx>
      <c:valAx>
        <c:axId val="24217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4216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364604156301301E-2"/>
          <c:y val="0.87656001738765477"/>
          <c:w val="0.89413573579847772"/>
          <c:h val="0.10916261954012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b="1"/>
              <a:t>N.º de Clientes :</a:t>
            </a:r>
            <a:r>
              <a:rPr lang="pt-PT" b="1" baseline="0"/>
              <a:t> C</a:t>
            </a:r>
            <a:r>
              <a:rPr lang="pt-PT" b="1"/>
              <a:t>adastratos e Activos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'CLIENTES CADAS FACT COBR '!$B$15</c:f>
              <c:strCache>
                <c:ptCount val="1"/>
                <c:pt idx="0">
                  <c:v>Clientes cadastrados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'CLIENTES CADAS FACT COBR '!$C$13:$I$14</c:f>
              <c:multiLvlStrCache>
                <c:ptCount val="7"/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</c:lvl>
                <c:lvl>
                  <c:pt idx="0">
                    <c:v>ANOS</c:v>
                  </c:pt>
                </c:lvl>
              </c:multiLvlStrCache>
            </c:multiLvlStrRef>
          </c:cat>
          <c:val>
            <c:numRef>
              <c:f>'CLIENTES CADAS FACT COBR '!$C$15:$I$15</c:f>
              <c:numCache>
                <c:formatCode>#,##0</c:formatCode>
                <c:ptCount val="7"/>
                <c:pt idx="0">
                  <c:v>14766</c:v>
                </c:pt>
                <c:pt idx="1">
                  <c:v>16057</c:v>
                </c:pt>
                <c:pt idx="2">
                  <c:v>23583</c:v>
                </c:pt>
                <c:pt idx="3">
                  <c:v>31631</c:v>
                </c:pt>
                <c:pt idx="4">
                  <c:v>37655</c:v>
                </c:pt>
                <c:pt idx="5">
                  <c:v>68721</c:v>
                </c:pt>
                <c:pt idx="6">
                  <c:v>100221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1-4FC1-935E-8C68336A3902}"/>
            </c:ext>
          </c:extLst>
        </c:ser>
        <c:ser>
          <c:idx val="1"/>
          <c:order val="1"/>
          <c:tx>
            <c:strRef>
              <c:f>'CLIENTES CADAS FACT COBR '!$B$16</c:f>
              <c:strCache>
                <c:ptCount val="1"/>
                <c:pt idx="0">
                  <c:v>Clientes Activos ( em condições de serem facturados)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'CLIENTES CADAS FACT COBR '!$C$13:$I$14</c:f>
              <c:multiLvlStrCache>
                <c:ptCount val="7"/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</c:lvl>
                <c:lvl>
                  <c:pt idx="0">
                    <c:v>ANOS</c:v>
                  </c:pt>
                </c:lvl>
              </c:multiLvlStrCache>
            </c:multiLvlStrRef>
          </c:cat>
          <c:val>
            <c:numRef>
              <c:f>'CLIENTES CADAS FACT COBR '!$C$16:$I$16</c:f>
              <c:numCache>
                <c:formatCode>#,##0</c:formatCode>
                <c:ptCount val="7"/>
                <c:pt idx="0">
                  <c:v>12166</c:v>
                </c:pt>
                <c:pt idx="1">
                  <c:v>13208.4</c:v>
                </c:pt>
                <c:pt idx="2">
                  <c:v>13862</c:v>
                </c:pt>
                <c:pt idx="3">
                  <c:v>15560</c:v>
                </c:pt>
                <c:pt idx="4">
                  <c:v>17370</c:v>
                </c:pt>
                <c:pt idx="5">
                  <c:v>65320</c:v>
                </c:pt>
                <c:pt idx="6">
                  <c:v>96620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1-4FC1-935E-8C68336A3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2731456"/>
        <c:axId val="1182734368"/>
      </c:barChart>
      <c:catAx>
        <c:axId val="118273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182734368"/>
        <c:crosses val="autoZero"/>
        <c:auto val="1"/>
        <c:lblAlgn val="ctr"/>
        <c:lblOffset val="100"/>
        <c:noMultiLvlLbl val="0"/>
      </c:catAx>
      <c:valAx>
        <c:axId val="118273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18273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80432791018968"/>
          <c:y val="0.87525204803944956"/>
          <c:w val="0.65039119689163438"/>
          <c:h val="0.10050552771812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Movimento financeiro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FINANÇAS!$B$14</c:f>
              <c:strCache>
                <c:ptCount val="1"/>
                <c:pt idx="0">
                  <c:v>Receitas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FINANÇAS!$C$13:$I$13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FINANÇAS!$C$14:$I$14</c:f>
              <c:numCache>
                <c:formatCode>#,##0.000</c:formatCode>
                <c:ptCount val="7"/>
                <c:pt idx="0">
                  <c:v>104750880.12</c:v>
                </c:pt>
                <c:pt idx="1">
                  <c:v>116329679.72000001</c:v>
                </c:pt>
                <c:pt idx="2">
                  <c:v>137896875.85749999</c:v>
                </c:pt>
                <c:pt idx="3">
                  <c:v>188879707.09999999</c:v>
                </c:pt>
                <c:pt idx="4">
                  <c:v>85869222.791000009</c:v>
                </c:pt>
                <c:pt idx="5">
                  <c:v>711244800</c:v>
                </c:pt>
                <c:pt idx="6">
                  <c:v>853493760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9-4731-9D4A-62BB764C673C}"/>
            </c:ext>
          </c:extLst>
        </c:ser>
        <c:ser>
          <c:idx val="1"/>
          <c:order val="1"/>
          <c:tx>
            <c:strRef>
              <c:f>FINANÇAS!$B$15</c:f>
              <c:strCache>
                <c:ptCount val="1"/>
                <c:pt idx="0">
                  <c:v>Despesas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FINANÇAS!$C$13:$I$13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FINANÇAS!$C$15:$I$15</c:f>
              <c:numCache>
                <c:formatCode>#,##0.000</c:formatCode>
                <c:ptCount val="7"/>
                <c:pt idx="0">
                  <c:v>105936788.30451457</c:v>
                </c:pt>
                <c:pt idx="1">
                  <c:v>106249746</c:v>
                </c:pt>
                <c:pt idx="2">
                  <c:v>148996069.19472727</c:v>
                </c:pt>
                <c:pt idx="3">
                  <c:v>188685721.68000001</c:v>
                </c:pt>
                <c:pt idx="4">
                  <c:v>65368260.330000006</c:v>
                </c:pt>
                <c:pt idx="5">
                  <c:v>426746880</c:v>
                </c:pt>
                <c:pt idx="6">
                  <c:v>512096256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9-4731-9D4A-62BB764C673C}"/>
            </c:ext>
          </c:extLst>
        </c:ser>
        <c:ser>
          <c:idx val="2"/>
          <c:order val="2"/>
          <c:tx>
            <c:strRef>
              <c:f>FINANÇAS!$B$16</c:f>
              <c:strCache>
                <c:ptCount val="1"/>
                <c:pt idx="0">
                  <c:v>Saldo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FINANÇAS!$C$13:$I$13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FINANÇAS!$C$16:$I$16</c:f>
              <c:numCache>
                <c:formatCode>#,##0.000</c:formatCode>
                <c:ptCount val="7"/>
                <c:pt idx="0">
                  <c:v>-1185908.1845145673</c:v>
                </c:pt>
                <c:pt idx="1">
                  <c:v>10079933.720000014</c:v>
                </c:pt>
                <c:pt idx="2">
                  <c:v>-11099193.337227285</c:v>
                </c:pt>
                <c:pt idx="3">
                  <c:v>193985.41999998689</c:v>
                </c:pt>
                <c:pt idx="4">
                  <c:v>20500962.461000003</c:v>
                </c:pt>
                <c:pt idx="5">
                  <c:v>284497920</c:v>
                </c:pt>
                <c:pt idx="6">
                  <c:v>341397504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99-4731-9D4A-62BB764C67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18631855"/>
        <c:axId val="1818635183"/>
      </c:barChart>
      <c:catAx>
        <c:axId val="1818631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818635183"/>
        <c:crosses val="autoZero"/>
        <c:auto val="1"/>
        <c:lblAlgn val="ctr"/>
        <c:lblOffset val="100"/>
        <c:noMultiLvlLbl val="0"/>
      </c:catAx>
      <c:valAx>
        <c:axId val="1818635183"/>
        <c:scaling>
          <c:orientation val="minMax"/>
        </c:scaling>
        <c:delete val="1"/>
        <c:axPos val="l"/>
        <c:numFmt formatCode="#,##0.000" sourceLinked="1"/>
        <c:majorTickMark val="none"/>
        <c:minorTickMark val="none"/>
        <c:tickLblPos val="nextTo"/>
        <c:crossAx val="1818631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 smtClean="0"/>
              <a:t>FACTURAÇÃO MENSAL/2018</a:t>
            </a:r>
            <a:endParaRPr lang="pt-P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RESUMO!$B$10:$J$10</c:f>
              <c:strCache>
                <c:ptCount val="9"/>
                <c:pt idx="0">
                  <c:v>Facturação</c:v>
                </c:pt>
                <c:pt idx="1">
                  <c:v>Janeiro</c:v>
                </c:pt>
                <c:pt idx="2">
                  <c:v>Fevereiro</c:v>
                </c:pt>
                <c:pt idx="3">
                  <c:v>Março</c:v>
                </c:pt>
                <c:pt idx="4">
                  <c:v>Abril</c:v>
                </c:pt>
                <c:pt idx="5">
                  <c:v>Maio</c:v>
                </c:pt>
                <c:pt idx="6">
                  <c:v>Junho</c:v>
                </c:pt>
                <c:pt idx="7">
                  <c:v>Julho</c:v>
                </c:pt>
                <c:pt idx="8">
                  <c:v>Agosto</c:v>
                </c:pt>
              </c:strCache>
            </c:strRef>
          </c:cat>
          <c:val>
            <c:numRef>
              <c:f>RESUMO!$B$11:$J$11</c:f>
              <c:numCache>
                <c:formatCode>#,##0.00</c:formatCode>
                <c:ptCount val="9"/>
                <c:pt idx="1">
                  <c:v>5556766.2600000072</c:v>
                </c:pt>
                <c:pt idx="2">
                  <c:v>17078991.089999985</c:v>
                </c:pt>
                <c:pt idx="3">
                  <c:v>28604898.539999932</c:v>
                </c:pt>
                <c:pt idx="4">
                  <c:v>618930</c:v>
                </c:pt>
                <c:pt idx="5">
                  <c:v>11593344.400000004</c:v>
                </c:pt>
                <c:pt idx="6">
                  <c:v>23718777.54999993</c:v>
                </c:pt>
                <c:pt idx="7">
                  <c:v>23460119.169999957</c:v>
                </c:pt>
                <c:pt idx="8">
                  <c:v>43278301.650000058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F-4419-BE69-D4D70B7F5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886592"/>
        <c:axId val="250889920"/>
      </c:barChart>
      <c:catAx>
        <c:axId val="2508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50889920"/>
        <c:crosses val="autoZero"/>
        <c:auto val="1"/>
        <c:lblAlgn val="ctr"/>
        <c:lblOffset val="100"/>
        <c:noMultiLvlLbl val="0"/>
      </c:catAx>
      <c:valAx>
        <c:axId val="25088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5088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RESUMO!$B$34:$J$34</c:f>
              <c:strCache>
                <c:ptCount val="9"/>
                <c:pt idx="0">
                  <c:v>Receitas</c:v>
                </c:pt>
                <c:pt idx="1">
                  <c:v>Janeiro</c:v>
                </c:pt>
                <c:pt idx="2">
                  <c:v>Fevereiro</c:v>
                </c:pt>
                <c:pt idx="3">
                  <c:v>Março</c:v>
                </c:pt>
                <c:pt idx="4">
                  <c:v>Abril</c:v>
                </c:pt>
                <c:pt idx="5">
                  <c:v>Maio</c:v>
                </c:pt>
                <c:pt idx="6">
                  <c:v>Junho</c:v>
                </c:pt>
                <c:pt idx="7">
                  <c:v>Julho</c:v>
                </c:pt>
                <c:pt idx="8">
                  <c:v>Agosto</c:v>
                </c:pt>
              </c:strCache>
            </c:strRef>
          </c:cat>
          <c:val>
            <c:numRef>
              <c:f>RESUMO!$B$35:$J$35</c:f>
              <c:numCache>
                <c:formatCode>#,##0.00</c:formatCode>
                <c:ptCount val="9"/>
                <c:pt idx="1">
                  <c:v>1793860.1700000002</c:v>
                </c:pt>
                <c:pt idx="2">
                  <c:v>3346704</c:v>
                </c:pt>
                <c:pt idx="3">
                  <c:v>4961418.9499999993</c:v>
                </c:pt>
                <c:pt idx="4">
                  <c:v>6547840.9900000002</c:v>
                </c:pt>
                <c:pt idx="5">
                  <c:v>5299825.3200000012</c:v>
                </c:pt>
                <c:pt idx="6">
                  <c:v>7477975.1000000006</c:v>
                </c:pt>
                <c:pt idx="7">
                  <c:v>12962845.359999998</c:v>
                </c:pt>
                <c:pt idx="8">
                  <c:v>17631258.579999998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A-4D64-956C-8A4C54C46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878272"/>
        <c:axId val="250892416"/>
      </c:barChart>
      <c:catAx>
        <c:axId val="25087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50892416"/>
        <c:crosses val="autoZero"/>
        <c:auto val="1"/>
        <c:lblAlgn val="ctr"/>
        <c:lblOffset val="100"/>
        <c:noMultiLvlLbl val="0"/>
      </c:catAx>
      <c:valAx>
        <c:axId val="2508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5087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0.25892</cdr:x>
      <cdr:y>0.1635</cdr:y>
    </cdr:from>
    <cdr:to>
      <cdr:x>0.56173</cdr:x>
      <cdr:y>0.28493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39752" y="872624"/>
          <a:ext cx="273630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PT" sz="1100" dirty="0"/>
        </a:p>
      </cdr:txBody>
    </cdr:sp>
  </cdr:relSizeAnchor>
  <cdr:relSizeAnchor xmlns:cdr="http://schemas.openxmlformats.org/drawingml/2006/chartDrawing">
    <cdr:from>
      <cdr:x>0.24703</cdr:x>
      <cdr:y>0.12303</cdr:y>
    </cdr:from>
    <cdr:to>
      <cdr:x>0.52985</cdr:x>
      <cdr:y>0.23096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232248" y="656600"/>
          <a:ext cx="25557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b="1" dirty="0" smtClean="0"/>
            <a:t>Reforço  de 46.000 m3/dia  água a partir do rio Cunhongãmua</a:t>
          </a:r>
          <a:endParaRPr lang="pt-PT" sz="1100" b="1" dirty="0"/>
        </a:p>
      </cdr:txBody>
    </cdr:sp>
  </cdr:relSizeAnchor>
  <cdr:relSizeAnchor xmlns:cdr="http://schemas.openxmlformats.org/drawingml/2006/chartDrawing">
    <cdr:from>
      <cdr:x>0.26689</cdr:x>
      <cdr:y>0.20398</cdr:y>
    </cdr:from>
    <cdr:to>
      <cdr:x>0.51392</cdr:x>
      <cdr:y>0.28493</cdr:y>
    </cdr:to>
    <cdr:sp macro="" textlink="">
      <cdr:nvSpPr>
        <cdr:cNvPr id="4" name="Seta Dobrada 3"/>
        <cdr:cNvSpPr/>
      </cdr:nvSpPr>
      <cdr:spPr>
        <a:xfrm xmlns:a="http://schemas.openxmlformats.org/drawingml/2006/main">
          <a:off x="2411760" y="1088648"/>
          <a:ext cx="2232248" cy="432048"/>
        </a:xfrm>
        <a:prstGeom xmlns:a="http://schemas.openxmlformats.org/drawingml/2006/main" prst="bentArrow">
          <a:avLst>
            <a:gd name="adj1" fmla="val 25000"/>
            <a:gd name="adj2" fmla="val 50000"/>
            <a:gd name="adj3" fmla="val 25000"/>
            <a:gd name="adj4" fmla="val 43750"/>
          </a:avLst>
        </a:prstGeom>
        <a:solidFill xmlns:a="http://schemas.openxmlformats.org/drawingml/2006/main">
          <a:srgbClr val="0070C0"/>
        </a:solidFill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  <cdr:relSizeAnchor xmlns:cdr="http://schemas.openxmlformats.org/drawingml/2006/chartDrawing">
    <cdr:from>
      <cdr:x>0.53782</cdr:x>
      <cdr:y>0.12303</cdr:y>
    </cdr:from>
    <cdr:to>
      <cdr:x>0.9613</cdr:x>
      <cdr:y>0.24445</cdr:y>
    </cdr:to>
    <cdr:sp macro="" textlink="">
      <cdr:nvSpPr>
        <cdr:cNvPr id="5" name="Seta Dobrada 4"/>
        <cdr:cNvSpPr/>
      </cdr:nvSpPr>
      <cdr:spPr>
        <a:xfrm xmlns:a="http://schemas.openxmlformats.org/drawingml/2006/main">
          <a:off x="4860032" y="656600"/>
          <a:ext cx="3826768" cy="648072"/>
        </a:xfrm>
        <a:prstGeom xmlns:a="http://schemas.openxmlformats.org/drawingml/2006/main" prst="ben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  <cdr:relSizeAnchor xmlns:cdr="http://schemas.openxmlformats.org/drawingml/2006/chartDrawing">
    <cdr:from>
      <cdr:x>0.65354</cdr:x>
      <cdr:y>0.06837</cdr:y>
    </cdr:from>
    <cdr:to>
      <cdr:x>1</cdr:x>
      <cdr:y>0.17631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5976664" y="364902"/>
          <a:ext cx="31683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PT" sz="1200" b="1" dirty="0" smtClean="0"/>
            <a:t>Necessário  projectar outro sistema de abastecimento de água </a:t>
          </a:r>
          <a:endParaRPr lang="pt-PT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4E6D1-4B4D-4E2D-99BF-4E8D4E1B7F3E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6EE63-2C1E-4640-A4C2-6BEC689FD3F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6557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A4A6C-D36D-4D8B-9FD2-EDD03F5359B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1156-838A-4AFF-8185-652BEA1363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760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00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981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111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14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18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88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779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103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90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270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584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0EE9-E275-483B-98C5-853385F5FC91}" type="datetimeFigureOut">
              <a:rPr lang="pt-PT" smtClean="0"/>
              <a:t>12/09/2018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29FF-33A2-4003-860F-DDF779BB0A5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775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63"/>
            <a:ext cx="2818507" cy="1993285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Rectângulo 5"/>
          <p:cNvSpPr/>
          <p:nvPr/>
        </p:nvSpPr>
        <p:spPr>
          <a:xfrm>
            <a:off x="2915815" y="-29086"/>
            <a:ext cx="6221721" cy="1508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PT" sz="2400" b="1" dirty="0">
              <a:latin typeface="Arial Black" panose="020B0A04020102020204" pitchFamily="34" charset="0"/>
            </a:endParaRPr>
          </a:p>
          <a:p>
            <a:pPr algn="ctr"/>
            <a:r>
              <a:rPr lang="pt-PT" sz="1600" b="1" dirty="0" smtClean="0">
                <a:latin typeface="Arial Black" panose="020B0A04020102020204" pitchFamily="34" charset="0"/>
              </a:rPr>
              <a:t>EMPRESA DE ÁGUA E SANEAMENTO DO HUAMBO</a:t>
            </a:r>
          </a:p>
          <a:p>
            <a:pPr algn="ctr"/>
            <a:r>
              <a:rPr lang="pt-PT" sz="1600" b="1" dirty="0" smtClean="0">
                <a:latin typeface="Arial Black" panose="020B0A04020102020204" pitchFamily="34" charset="0"/>
              </a:rPr>
              <a:t>- EMPRESA PÚBLICA-</a:t>
            </a:r>
          </a:p>
          <a:p>
            <a:pPr algn="ctr"/>
            <a:r>
              <a:rPr lang="pt-PT" sz="3600" b="1" dirty="0" smtClean="0">
                <a:latin typeface="Arial Black" panose="020B0A04020102020204" pitchFamily="34" charset="0"/>
              </a:rPr>
              <a:t>EASH-EP </a:t>
            </a:r>
          </a:p>
        </p:txBody>
      </p:sp>
      <p:sp>
        <p:nvSpPr>
          <p:cNvPr id="9" name="Rectângulo 8"/>
          <p:cNvSpPr/>
          <p:nvPr/>
        </p:nvSpPr>
        <p:spPr>
          <a:xfrm>
            <a:off x="0" y="5481717"/>
            <a:ext cx="9144000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latin typeface="Arial Black" panose="020B0A04020102020204" pitchFamily="34" charset="0"/>
              </a:rPr>
              <a:t>SAURIMO, SETEMBRO /2018 </a:t>
            </a:r>
          </a:p>
        </p:txBody>
      </p:sp>
      <p:sp>
        <p:nvSpPr>
          <p:cNvPr id="5" name="Rectângulo 5"/>
          <p:cNvSpPr/>
          <p:nvPr/>
        </p:nvSpPr>
        <p:spPr>
          <a:xfrm>
            <a:off x="0" y="2852936"/>
            <a:ext cx="9144000" cy="2523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PT" b="1" dirty="0" smtClean="0">
              <a:latin typeface="Arial Black" panose="020B0A04020102020204" pitchFamily="34" charset="0"/>
            </a:endParaRPr>
          </a:p>
          <a:p>
            <a:pPr algn="ctr"/>
            <a:r>
              <a:rPr lang="pt-PT" b="1" dirty="0">
                <a:latin typeface="Arial Black" panose="020B0A04020102020204" pitchFamily="34" charset="0"/>
              </a:rPr>
              <a:t>8.º CONSELHO CONSULTIVO </a:t>
            </a:r>
            <a:r>
              <a:rPr lang="pt-PT" b="1" dirty="0" smtClean="0">
                <a:latin typeface="Arial Black" panose="020B0A04020102020204" pitchFamily="34" charset="0"/>
              </a:rPr>
              <a:t>ALARGADO DO MINEA</a:t>
            </a:r>
            <a:endParaRPr lang="pt-PT" b="1" dirty="0">
              <a:latin typeface="Arial Black" panose="020B0A04020102020204" pitchFamily="34" charset="0"/>
            </a:endParaRPr>
          </a:p>
          <a:p>
            <a:pPr algn="ctr"/>
            <a:endParaRPr lang="pt-PT" b="1" dirty="0">
              <a:latin typeface="Arial Black" panose="020B0A04020102020204" pitchFamily="34" charset="0"/>
            </a:endParaRPr>
          </a:p>
          <a:p>
            <a:pPr algn="ctr"/>
            <a:r>
              <a:rPr lang="pt-PT" sz="4000" b="1" dirty="0" smtClean="0">
                <a:latin typeface="Arial Black" panose="020B0A04020102020204" pitchFamily="34" charset="0"/>
              </a:rPr>
              <a:t>A EASH </a:t>
            </a:r>
          </a:p>
          <a:p>
            <a:pPr algn="ctr"/>
            <a:r>
              <a:rPr lang="pt-PT" sz="3200" b="1" dirty="0" smtClean="0">
                <a:latin typeface="Arial Black" panose="020B0A04020102020204" pitchFamily="34" charset="0"/>
              </a:rPr>
              <a:t>ONTEM, HOJE E AMANHÃ</a:t>
            </a:r>
          </a:p>
          <a:p>
            <a:pPr algn="ctr"/>
            <a:endParaRPr lang="pt-PT" sz="3200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1" dirty="0" smtClean="0"/>
              <a:t>GRÁFICO DEMONSTRATIVO DAS NECESSIDADES DE ÁGUA</a:t>
            </a:r>
            <a:endParaRPr lang="pt-PT" sz="2400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146121"/>
              </p:ext>
            </p:extLst>
          </p:nvPr>
        </p:nvGraphicFramePr>
        <p:xfrm>
          <a:off x="-108520" y="1052736"/>
          <a:ext cx="9145016" cy="533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00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ÁREA TÉCNICA</a:t>
            </a:r>
            <a:endParaRPr lang="pt-PT" sz="31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7504" y="908720"/>
            <a:ext cx="839222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/>
              <a:t>1- CAPACIDADE INSTALADA, DISPONÍVEL E  REGIME DE FUNCIONAMENTO</a:t>
            </a:r>
          </a:p>
          <a:p>
            <a:r>
              <a:rPr lang="pt-PT" sz="2000" b="1" dirty="0" smtClean="0"/>
              <a:t>        </a:t>
            </a:r>
            <a:endParaRPr lang="pt-PT" sz="20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823076"/>
              </p:ext>
            </p:extLst>
          </p:nvPr>
        </p:nvGraphicFramePr>
        <p:xfrm>
          <a:off x="0" y="1484784"/>
          <a:ext cx="9144000" cy="51125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94732">
                  <a:extLst>
                    <a:ext uri="{9D8B030D-6E8A-4147-A177-3AD203B41FA5}">
                      <a16:colId xmlns:a16="http://schemas.microsoft.com/office/drawing/2014/main" val="4092697891"/>
                    </a:ext>
                  </a:extLst>
                </a:gridCol>
                <a:gridCol w="2537108">
                  <a:extLst>
                    <a:ext uri="{9D8B030D-6E8A-4147-A177-3AD203B41FA5}">
                      <a16:colId xmlns:a16="http://schemas.microsoft.com/office/drawing/2014/main" val="71779871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44041015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376847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332489992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3904889808"/>
                    </a:ext>
                  </a:extLst>
                </a:gridCol>
              </a:tblGrid>
              <a:tr h="46775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effectLst/>
                        </a:rPr>
                        <a:t>N.º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 dirty="0" smtClean="0">
                          <a:effectLst/>
                        </a:rPr>
                        <a:t>ETA´S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800" b="1" u="none" strike="noStrike" dirty="0" smtClean="0">
                          <a:effectLst/>
                        </a:rPr>
                        <a:t>CAPACIDADE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 dirty="0" smtClean="0">
                          <a:effectLst/>
                        </a:rPr>
                        <a:t>TIPO DE SISTEMA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 dirty="0" smtClean="0">
                          <a:effectLst/>
                        </a:rPr>
                        <a:t>REGIME OPERATIVO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/>
                </a:tc>
                <a:extLst>
                  <a:ext uri="{0D108BD9-81ED-4DB2-BD59-A6C34878D82A}">
                    <a16:rowId xmlns:a16="http://schemas.microsoft.com/office/drawing/2014/main" val="910336934"/>
                  </a:ext>
                </a:extLst>
              </a:tr>
              <a:tr h="7762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 dirty="0" smtClean="0">
                          <a:effectLst/>
                        </a:rPr>
                        <a:t> INSTALADA</a:t>
                      </a:r>
                    </a:p>
                    <a:p>
                      <a:pPr algn="ctr" rtl="0" fontAlgn="ctr"/>
                      <a:r>
                        <a:rPr lang="pt-PT" sz="1800" b="1" u="none" strike="noStrike" dirty="0" smtClean="0">
                          <a:effectLst/>
                        </a:rPr>
                        <a:t>M3/H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u="none" strike="noStrike" dirty="0" smtClean="0">
                          <a:effectLst/>
                        </a:rPr>
                        <a:t>DISPONÍVEL M3/ H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34045"/>
                  </a:ext>
                </a:extLst>
              </a:tr>
              <a:tr h="1273886"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u="none" strike="noStrike" dirty="0" smtClean="0">
                          <a:effectLst/>
                        </a:rPr>
                        <a:t>1</a:t>
                      </a:r>
                    </a:p>
                    <a:p>
                      <a:pPr algn="r" fontAlgn="b"/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800" u="none" strike="noStrike" dirty="0">
                          <a:effectLst/>
                        </a:rPr>
                        <a:t>Cidade do Huambo </a:t>
                      </a:r>
                      <a:r>
                        <a:rPr lang="pt-PT" sz="1800" b="1" u="none" strike="noStrike" dirty="0">
                          <a:effectLst/>
                        </a:rPr>
                        <a:t>(Eta- Culimaála </a:t>
                      </a:r>
                      <a:r>
                        <a:rPr lang="pt-PT" sz="18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l" rtl="0" fontAlgn="b"/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u="none" strike="noStrike" dirty="0" smtClean="0">
                          <a:effectLst/>
                        </a:rPr>
                        <a:t>2720</a:t>
                      </a:r>
                    </a:p>
                    <a:p>
                      <a:pPr algn="ctr" rtl="0" fontAlgn="b"/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u="none" strike="noStrike" dirty="0">
                          <a:effectLst/>
                        </a:rPr>
                        <a:t>1 </a:t>
                      </a:r>
                      <a:r>
                        <a:rPr lang="pt-PT" sz="1800" u="none" strike="noStrike" dirty="0" smtClean="0">
                          <a:effectLst/>
                        </a:rPr>
                        <a:t>360</a:t>
                      </a:r>
                    </a:p>
                    <a:p>
                      <a:pPr algn="ctr" rtl="0" fontAlgn="b"/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u="none" strike="noStrike" dirty="0">
                          <a:effectLst/>
                        </a:rPr>
                        <a:t>Adução Forçada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u="none" strike="noStrike" dirty="0">
                          <a:effectLst/>
                        </a:rPr>
                        <a:t>Ontem e Hoje . </a:t>
                      </a:r>
                      <a:r>
                        <a:rPr lang="pt-PT" sz="1800" u="none" strike="noStrike" dirty="0">
                          <a:effectLst/>
                        </a:rPr>
                        <a:t>Regime de 18/dia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extLst>
                  <a:ext uri="{0D108BD9-81ED-4DB2-BD59-A6C34878D82A}">
                    <a16:rowId xmlns:a16="http://schemas.microsoft.com/office/drawing/2014/main" val="3526217462"/>
                  </a:ext>
                </a:extLst>
              </a:tr>
              <a:tr h="1048520"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u="none" strike="noStrike"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800" u="none" strike="noStrike" dirty="0">
                          <a:effectLst/>
                        </a:rPr>
                        <a:t>Centralidade do Lossambo </a:t>
                      </a:r>
                      <a:r>
                        <a:rPr lang="pt-PT" sz="1800" b="1" u="none" strike="noStrike" dirty="0">
                          <a:effectLst/>
                        </a:rPr>
                        <a:t>(Eta- Cunhonhãmua- Hoje</a:t>
                      </a:r>
                      <a:r>
                        <a:rPr lang="pt-PT" sz="18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l" rtl="0" fontAlgn="b"/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u="none" strike="noStrike" dirty="0" smtClean="0">
                          <a:effectLst/>
                        </a:rPr>
                        <a:t>175</a:t>
                      </a:r>
                      <a:endParaRPr lang="pt-PT" sz="1800" u="none" strike="noStrike" dirty="0" smtClean="0">
                        <a:effectLst/>
                      </a:endParaRPr>
                    </a:p>
                    <a:p>
                      <a:pPr algn="ctr" rtl="0" fontAlgn="b"/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u="none" strike="noStrike" dirty="0" smtClean="0">
                          <a:effectLst/>
                        </a:rPr>
                        <a:t>125</a:t>
                      </a:r>
                    </a:p>
                    <a:p>
                      <a:pPr algn="ctr" rtl="0" fontAlgn="b"/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u="none" strike="noStrike">
                          <a:effectLst/>
                        </a:rPr>
                        <a:t>Adução Forçada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 smtClean="0">
                          <a:effectLst/>
                        </a:rPr>
                        <a:t>24h/dia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extLst>
                  <a:ext uri="{0D108BD9-81ED-4DB2-BD59-A6C34878D82A}">
                    <a16:rowId xmlns:a16="http://schemas.microsoft.com/office/drawing/2014/main" val="2407662127"/>
                  </a:ext>
                </a:extLst>
              </a:tr>
              <a:tr h="497612"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u="none" strike="noStrike">
                          <a:effectLst/>
                        </a:rPr>
                        <a:t>3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800" u="none" strike="noStrike" dirty="0">
                          <a:effectLst/>
                        </a:rPr>
                        <a:t>Cidade da Caála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u="none" strike="noStrike" dirty="0">
                          <a:effectLst/>
                        </a:rPr>
                        <a:t>800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u="none" strike="noStrike" dirty="0">
                          <a:effectLst/>
                        </a:rPr>
                        <a:t>667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u="none" strike="noStrike">
                          <a:effectLst/>
                        </a:rPr>
                        <a:t>Gravidade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</a:rPr>
                        <a:t>6h/dia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extLst>
                  <a:ext uri="{0D108BD9-81ED-4DB2-BD59-A6C34878D82A}">
                    <a16:rowId xmlns:a16="http://schemas.microsoft.com/office/drawing/2014/main" val="2074165767"/>
                  </a:ext>
                </a:extLst>
              </a:tr>
              <a:tr h="1048520"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u="none" strike="noStrike">
                          <a:effectLst/>
                        </a:rPr>
                        <a:t>4</a:t>
                      </a:r>
                      <a:endParaRPr lang="pt-P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800" u="none" strike="noStrike" dirty="0" smtClean="0">
                          <a:effectLst/>
                        </a:rPr>
                        <a:t>Cidade do Huambo </a:t>
                      </a:r>
                      <a:r>
                        <a:rPr lang="pt-PT" sz="1800" b="1" u="none" strike="noStrike" dirty="0" smtClean="0">
                          <a:effectLst/>
                        </a:rPr>
                        <a:t>(Eta- </a:t>
                      </a:r>
                      <a:r>
                        <a:rPr lang="pt-PT" sz="1800" b="1" u="none" strike="noStrike" dirty="0">
                          <a:effectLst/>
                        </a:rPr>
                        <a:t>Cunhonhãmua (Futuro</a:t>
                      </a:r>
                      <a:r>
                        <a:rPr lang="pt-PT" sz="18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l" rtl="0" fontAlgn="b"/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 m3/dia 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u="none" strike="noStrike">
                          <a:effectLst/>
                        </a:rPr>
                        <a:t>Adução Forçada</a:t>
                      </a:r>
                      <a:endParaRPr lang="pt-PT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u="none" strike="noStrike" dirty="0">
                          <a:effectLst/>
                        </a:rPr>
                        <a:t>Amanhã. Regime de 24h/dia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2" marR="7432" marT="7432" marB="0" anchor="b"/>
                </a:tc>
                <a:extLst>
                  <a:ext uri="{0D108BD9-81ED-4DB2-BD59-A6C34878D82A}">
                    <a16:rowId xmlns:a16="http://schemas.microsoft.com/office/drawing/2014/main" val="416694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78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417638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2- PRODUÇÃO, DISTRIBUIÇÃO E NÍVEIS DE COBERTURA</a:t>
            </a:r>
            <a:br>
              <a:rPr lang="pt-PT" sz="2800" b="1" dirty="0" smtClean="0"/>
            </a:br>
            <a:r>
              <a:rPr lang="pt-PT" sz="2800" b="1" dirty="0" smtClean="0"/>
              <a:t>(Cidade do Huambo )</a:t>
            </a:r>
            <a:endParaRPr lang="pt-PT" sz="2800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279033"/>
              </p:ext>
            </p:extLst>
          </p:nvPr>
        </p:nvGraphicFramePr>
        <p:xfrm>
          <a:off x="1" y="1124744"/>
          <a:ext cx="9143997" cy="5616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552">
                  <a:extLst>
                    <a:ext uri="{9D8B030D-6E8A-4147-A177-3AD203B41FA5}">
                      <a16:colId xmlns:a16="http://schemas.microsoft.com/office/drawing/2014/main" val="2709772018"/>
                    </a:ext>
                  </a:extLst>
                </a:gridCol>
                <a:gridCol w="1000771">
                  <a:extLst>
                    <a:ext uri="{9D8B030D-6E8A-4147-A177-3AD203B41FA5}">
                      <a16:colId xmlns:a16="http://schemas.microsoft.com/office/drawing/2014/main" val="2150952538"/>
                    </a:ext>
                  </a:extLst>
                </a:gridCol>
                <a:gridCol w="1185654">
                  <a:extLst>
                    <a:ext uri="{9D8B030D-6E8A-4147-A177-3AD203B41FA5}">
                      <a16:colId xmlns:a16="http://schemas.microsoft.com/office/drawing/2014/main" val="1800238232"/>
                    </a:ext>
                  </a:extLst>
                </a:gridCol>
                <a:gridCol w="1203142">
                  <a:extLst>
                    <a:ext uri="{9D8B030D-6E8A-4147-A177-3AD203B41FA5}">
                      <a16:colId xmlns:a16="http://schemas.microsoft.com/office/drawing/2014/main" val="439027262"/>
                    </a:ext>
                  </a:extLst>
                </a:gridCol>
                <a:gridCol w="1145532">
                  <a:extLst>
                    <a:ext uri="{9D8B030D-6E8A-4147-A177-3AD203B41FA5}">
                      <a16:colId xmlns:a16="http://schemas.microsoft.com/office/drawing/2014/main" val="988912168"/>
                    </a:ext>
                  </a:extLst>
                </a:gridCol>
                <a:gridCol w="1173173">
                  <a:extLst>
                    <a:ext uri="{9D8B030D-6E8A-4147-A177-3AD203B41FA5}">
                      <a16:colId xmlns:a16="http://schemas.microsoft.com/office/drawing/2014/main" val="1553953050"/>
                    </a:ext>
                  </a:extLst>
                </a:gridCol>
                <a:gridCol w="1173173">
                  <a:extLst>
                    <a:ext uri="{9D8B030D-6E8A-4147-A177-3AD203B41FA5}">
                      <a16:colId xmlns:a16="http://schemas.microsoft.com/office/drawing/2014/main" val="520136149"/>
                    </a:ext>
                  </a:extLst>
                </a:gridCol>
              </a:tblGrid>
              <a:tr h="735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2000" b="1" u="none" strike="noStrike" dirty="0" smtClean="0">
                          <a:effectLst/>
                        </a:rPr>
                        <a:t>DESIGNAÇÃO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2000" b="1" u="none" strike="noStrike" dirty="0" smtClean="0">
                          <a:effectLst/>
                        </a:rPr>
                        <a:t>ONTEM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2000" b="1" u="none" strike="noStrike" dirty="0" smtClean="0">
                          <a:effectLst/>
                        </a:rPr>
                        <a:t>HOJE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2000" b="1" u="none" strike="noStrike" dirty="0" smtClean="0">
                          <a:effectLst/>
                        </a:rPr>
                        <a:t>AMANHÃ ( PREVISÕES)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571353"/>
                  </a:ext>
                </a:extLst>
              </a:tr>
              <a:tr h="5999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2 015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2 016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2 017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2018 ( Até Junho/18)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2 019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2 020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60898"/>
                  </a:ext>
                </a:extLst>
              </a:tr>
              <a:tr h="85629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Volume Total Produzido ( m3)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4 314 751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5 817 274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5 159 947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smtClean="0">
                          <a:effectLst/>
                        </a:rPr>
                        <a:t>2.759.317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24 046 200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24 046 200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782312"/>
                  </a:ext>
                </a:extLst>
              </a:tr>
              <a:tr h="856295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Volume Total distribuído ( m3)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 dirty="0">
                          <a:effectLst/>
                        </a:rPr>
                        <a:t>3 451 801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>
                          <a:effectLst/>
                        </a:rPr>
                        <a:t>4 653 819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>
                          <a:effectLst/>
                        </a:rPr>
                        <a:t>4 127 958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2.595.663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>
                          <a:effectLst/>
                        </a:rPr>
                        <a:t>19 236 960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u="none" strike="noStrike">
                          <a:effectLst/>
                        </a:rPr>
                        <a:t>19 236 960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09589"/>
                  </a:ext>
                </a:extLst>
              </a:tr>
              <a:tr h="856295"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b="1" u="none" strike="noStrike" dirty="0">
                          <a:effectLst/>
                        </a:rPr>
                        <a:t>Níveis de cobertura   (%)</a:t>
                      </a:r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400" b="1" u="none" strike="noStrike" dirty="0">
                          <a:effectLst/>
                        </a:rPr>
                        <a:t>53</a:t>
                      </a:r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400" b="1" u="none" strike="noStrike" dirty="0">
                          <a:effectLst/>
                        </a:rPr>
                        <a:t>62</a:t>
                      </a:r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2400" b="1" u="none" strike="noStrike">
                          <a:effectLst/>
                        </a:rPr>
                        <a:t>68</a:t>
                      </a:r>
                      <a:endParaRPr lang="pt-PT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b="1" u="none" strike="noStrike" dirty="0">
                          <a:effectLst/>
                        </a:rPr>
                        <a:t>79</a:t>
                      </a:r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b="1" u="none" strike="noStrike" dirty="0">
                          <a:effectLst/>
                        </a:rPr>
                        <a:t>90</a:t>
                      </a:r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400" b="1" u="none" strike="noStrike" dirty="0">
                          <a:effectLst/>
                        </a:rPr>
                        <a:t>94</a:t>
                      </a:r>
                      <a:endParaRPr lang="pt-P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756673"/>
                  </a:ext>
                </a:extLst>
              </a:tr>
              <a:tr h="856295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 dirty="0">
                          <a:effectLst/>
                        </a:rPr>
                        <a:t> Zona </a:t>
                      </a:r>
                      <a:r>
                        <a:rPr lang="pt-PT" sz="1600" b="0" u="none" strike="noStrike" dirty="0" smtClean="0">
                          <a:effectLst/>
                        </a:rPr>
                        <a:t>Urbana (%)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 dirty="0">
                          <a:effectLst/>
                        </a:rPr>
                        <a:t>70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 dirty="0">
                          <a:effectLst/>
                        </a:rPr>
                        <a:t>83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>
                          <a:effectLst/>
                        </a:rPr>
                        <a:t>91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>
                          <a:effectLst/>
                        </a:rPr>
                        <a:t>91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>
                          <a:effectLst/>
                        </a:rPr>
                        <a:t>100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>
                          <a:effectLst/>
                        </a:rPr>
                        <a:t>100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909187"/>
                  </a:ext>
                </a:extLst>
              </a:tr>
              <a:tr h="856295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 dirty="0">
                          <a:effectLst/>
                        </a:rPr>
                        <a:t> Zona </a:t>
                      </a:r>
                      <a:r>
                        <a:rPr lang="pt-PT" sz="1600" b="0" u="none" strike="noStrike" dirty="0" smtClean="0">
                          <a:effectLst/>
                        </a:rPr>
                        <a:t>Periurbana(%)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 dirty="0">
                          <a:effectLst/>
                        </a:rPr>
                        <a:t>35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 dirty="0">
                          <a:effectLst/>
                        </a:rPr>
                        <a:t>41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 dirty="0">
                          <a:effectLst/>
                        </a:rPr>
                        <a:t>45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 dirty="0">
                          <a:effectLst/>
                        </a:rPr>
                        <a:t>67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 dirty="0">
                          <a:effectLst/>
                        </a:rPr>
                        <a:t>80,4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pt-PT" sz="1600" b="0" u="none" strike="noStrike" dirty="0">
                          <a:effectLst/>
                        </a:rPr>
                        <a:t>88,44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498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67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ÁREA COMERCIAL E FINANÇAS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825383"/>
            <a:ext cx="9143999" cy="676671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 smtClean="0"/>
              <a:t>NÚMERO DE CLIENTES </a:t>
            </a:r>
            <a:endParaRPr lang="pt-PT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57064"/>
              </p:ext>
            </p:extLst>
          </p:nvPr>
        </p:nvGraphicFramePr>
        <p:xfrm>
          <a:off x="0" y="1348167"/>
          <a:ext cx="9143996" cy="24676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5536">
                  <a:extLst>
                    <a:ext uri="{9D8B030D-6E8A-4147-A177-3AD203B41FA5}">
                      <a16:colId xmlns:a16="http://schemas.microsoft.com/office/drawing/2014/main" val="330251141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260019018"/>
                    </a:ext>
                  </a:extLst>
                </a:gridCol>
                <a:gridCol w="1092846">
                  <a:extLst>
                    <a:ext uri="{9D8B030D-6E8A-4147-A177-3AD203B41FA5}">
                      <a16:colId xmlns:a16="http://schemas.microsoft.com/office/drawing/2014/main" val="2963680574"/>
                    </a:ext>
                  </a:extLst>
                </a:gridCol>
                <a:gridCol w="809755">
                  <a:extLst>
                    <a:ext uri="{9D8B030D-6E8A-4147-A177-3AD203B41FA5}">
                      <a16:colId xmlns:a16="http://schemas.microsoft.com/office/drawing/2014/main" val="1683449774"/>
                    </a:ext>
                  </a:extLst>
                </a:gridCol>
                <a:gridCol w="809755">
                  <a:extLst>
                    <a:ext uri="{9D8B030D-6E8A-4147-A177-3AD203B41FA5}">
                      <a16:colId xmlns:a16="http://schemas.microsoft.com/office/drawing/2014/main" val="2191488268"/>
                    </a:ext>
                  </a:extLst>
                </a:gridCol>
                <a:gridCol w="896958">
                  <a:extLst>
                    <a:ext uri="{9D8B030D-6E8A-4147-A177-3AD203B41FA5}">
                      <a16:colId xmlns:a16="http://schemas.microsoft.com/office/drawing/2014/main" val="2561931942"/>
                    </a:ext>
                  </a:extLst>
                </a:gridCol>
                <a:gridCol w="896958">
                  <a:extLst>
                    <a:ext uri="{9D8B030D-6E8A-4147-A177-3AD203B41FA5}">
                      <a16:colId xmlns:a16="http://schemas.microsoft.com/office/drawing/2014/main" val="3249463247"/>
                    </a:ext>
                  </a:extLst>
                </a:gridCol>
                <a:gridCol w="896958">
                  <a:extLst>
                    <a:ext uri="{9D8B030D-6E8A-4147-A177-3AD203B41FA5}">
                      <a16:colId xmlns:a16="http://schemas.microsoft.com/office/drawing/2014/main" val="856717120"/>
                    </a:ext>
                  </a:extLst>
                </a:gridCol>
                <a:gridCol w="896958">
                  <a:extLst>
                    <a:ext uri="{9D8B030D-6E8A-4147-A177-3AD203B41FA5}">
                      <a16:colId xmlns:a16="http://schemas.microsoft.com/office/drawing/2014/main" val="2661481754"/>
                    </a:ext>
                  </a:extLst>
                </a:gridCol>
              </a:tblGrid>
              <a:tr h="3232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2000" u="none" strike="noStrike">
                          <a:effectLst/>
                        </a:rPr>
                        <a:t>N.º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2000" b="1" u="none" strike="noStrike" dirty="0">
                          <a:effectLst/>
                        </a:rPr>
                        <a:t>CLIENTES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PT" sz="1800" b="0" u="none" strike="noStrike" dirty="0">
                          <a:effectLst/>
                        </a:rPr>
                        <a:t>ANOS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6545"/>
                  </a:ext>
                </a:extLst>
              </a:tr>
              <a:tr h="38566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effectLst/>
                        </a:rPr>
                        <a:t>2014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effectLst/>
                        </a:rPr>
                        <a:t>2015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u="none" strike="noStrike" dirty="0">
                          <a:effectLst/>
                        </a:rPr>
                        <a:t>2016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u="none" strike="noStrike" dirty="0">
                          <a:effectLst/>
                        </a:rPr>
                        <a:t>2017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u="none" strike="noStrike" dirty="0">
                          <a:effectLst/>
                        </a:rPr>
                        <a:t>2018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effectLst/>
                        </a:rPr>
                        <a:t>2019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effectLst/>
                        </a:rPr>
                        <a:t>2020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839822914"/>
                  </a:ext>
                </a:extLst>
              </a:tr>
              <a:tr h="699153">
                <a:tc>
                  <a:txBody>
                    <a:bodyPr/>
                    <a:lstStyle/>
                    <a:p>
                      <a:pPr algn="r" fontAlgn="ctr"/>
                      <a:r>
                        <a:rPr lang="pt-PT" sz="2000" u="none" strike="noStrike">
                          <a:effectLst/>
                        </a:rPr>
                        <a:t>1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u="none" strike="noStrike" dirty="0">
                          <a:effectLst/>
                        </a:rPr>
                        <a:t>Clientes cadastrados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 dirty="0">
                          <a:effectLst/>
                        </a:rPr>
                        <a:t>14 766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16 057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 dirty="0">
                          <a:effectLst/>
                        </a:rPr>
                        <a:t>23 583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31 631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37 655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68 721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 dirty="0">
                          <a:effectLst/>
                        </a:rPr>
                        <a:t>100 221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2319506677"/>
                  </a:ext>
                </a:extLst>
              </a:tr>
              <a:tr h="1059558">
                <a:tc>
                  <a:txBody>
                    <a:bodyPr/>
                    <a:lstStyle/>
                    <a:p>
                      <a:pPr algn="r" fontAlgn="ctr"/>
                      <a:r>
                        <a:rPr lang="pt-PT" sz="2000" u="none" strike="noStrike">
                          <a:effectLst/>
                        </a:rPr>
                        <a:t>2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2000" u="none" strike="noStrike" dirty="0">
                          <a:effectLst/>
                        </a:rPr>
                        <a:t>Clientes Activos ( em condições de serem facturados)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 dirty="0">
                          <a:effectLst/>
                        </a:rPr>
                        <a:t>12 166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 dirty="0">
                          <a:effectLst/>
                        </a:rPr>
                        <a:t>13 208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 dirty="0">
                          <a:effectLst/>
                        </a:rPr>
                        <a:t>13 862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15 560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17 370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65 320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 dirty="0">
                          <a:effectLst/>
                        </a:rPr>
                        <a:t>96 620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7" marR="6727" marT="6727" marB="0" anchor="b"/>
                </a:tc>
                <a:extLst>
                  <a:ext uri="{0D108BD9-81ED-4DB2-BD59-A6C34878D82A}">
                    <a16:rowId xmlns:a16="http://schemas.microsoft.com/office/drawing/2014/main" val="2273591302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844073"/>
              </p:ext>
            </p:extLst>
          </p:nvPr>
        </p:nvGraphicFramePr>
        <p:xfrm>
          <a:off x="0" y="3815830"/>
          <a:ext cx="9143996" cy="290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10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FINANÇAS</a:t>
            </a:r>
            <a:endParaRPr lang="pt-PT" dirty="0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974300"/>
              </p:ext>
            </p:extLst>
          </p:nvPr>
        </p:nvGraphicFramePr>
        <p:xfrm>
          <a:off x="1" y="1052736"/>
          <a:ext cx="9309527" cy="55446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519">
                  <a:extLst>
                    <a:ext uri="{9D8B030D-6E8A-4147-A177-3AD203B41FA5}">
                      <a16:colId xmlns:a16="http://schemas.microsoft.com/office/drawing/2014/main" val="78725648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2737779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27669457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43379001"/>
                    </a:ext>
                  </a:extLst>
                </a:gridCol>
                <a:gridCol w="1029622">
                  <a:extLst>
                    <a:ext uri="{9D8B030D-6E8A-4147-A177-3AD203B41FA5}">
                      <a16:colId xmlns:a16="http://schemas.microsoft.com/office/drawing/2014/main" val="69793661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0406552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0722215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14463555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1511075"/>
                    </a:ext>
                  </a:extLst>
                </a:gridCol>
                <a:gridCol w="899594">
                  <a:extLst>
                    <a:ext uri="{9D8B030D-6E8A-4147-A177-3AD203B41FA5}">
                      <a16:colId xmlns:a16="http://schemas.microsoft.com/office/drawing/2014/main" val="2090892795"/>
                    </a:ext>
                  </a:extLst>
                </a:gridCol>
              </a:tblGrid>
              <a:tr h="6103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N.º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CATEGORIA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ONTEM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HOJE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AMANHÃ ( PREVISÕES)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OBS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extLst>
                  <a:ext uri="{0D108BD9-81ED-4DB2-BD59-A6C34878D82A}">
                    <a16:rowId xmlns:a16="http://schemas.microsoft.com/office/drawing/2014/main" val="4224758614"/>
                  </a:ext>
                </a:extLst>
              </a:tr>
              <a:tr h="74597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2 014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2 015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2 016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2 017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2018 ( ATÉ JUNHO/18)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2 019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 smtClean="0">
                          <a:effectLst/>
                        </a:rPr>
                        <a:t>2 020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04129"/>
                  </a:ext>
                </a:extLst>
              </a:tr>
              <a:tr h="1102017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u="none" strike="noStrike" dirty="0">
                          <a:effectLst/>
                        </a:rPr>
                        <a:t>1</a:t>
                      </a:r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50" u="none" strike="noStrike" dirty="0">
                          <a:effectLst/>
                        </a:rPr>
                        <a:t>Recebimento  de água canalizada ( Receitas de água  )</a:t>
                      </a:r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 dirty="0">
                          <a:effectLst/>
                        </a:rPr>
                        <a:t>65 024 029,000</a:t>
                      </a:r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 dirty="0">
                          <a:effectLst/>
                        </a:rPr>
                        <a:t>81 673 205,660</a:t>
                      </a:r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 dirty="0">
                          <a:effectLst/>
                        </a:rPr>
                        <a:t>114 645 295,748</a:t>
                      </a:r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>
                          <a:effectLst/>
                        </a:rPr>
                        <a:t>127 907 808,85</a:t>
                      </a:r>
                      <a:endParaRPr lang="pt-P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u="none" strike="noStrike">
                          <a:effectLst/>
                        </a:rPr>
                        <a:t>41 130 601,76</a:t>
                      </a:r>
                      <a:endParaRPr lang="pt-PT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>
                          <a:effectLst/>
                        </a:rPr>
                        <a:t>508 032 000,00</a:t>
                      </a:r>
                      <a:endParaRPr lang="pt-P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>
                          <a:effectLst/>
                        </a:rPr>
                        <a:t>609 638 400,000</a:t>
                      </a:r>
                      <a:endParaRPr lang="pt-P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50" u="none" strike="noStrike" dirty="0">
                          <a:effectLst/>
                        </a:rPr>
                        <a:t> </a:t>
                      </a:r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extLst>
                  <a:ext uri="{0D108BD9-81ED-4DB2-BD59-A6C34878D82A}">
                    <a16:rowId xmlns:a16="http://schemas.microsoft.com/office/drawing/2014/main" val="4096744191"/>
                  </a:ext>
                </a:extLst>
              </a:tr>
              <a:tr h="796843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u="none" strike="noStrike">
                          <a:effectLst/>
                        </a:rPr>
                        <a:t>2</a:t>
                      </a:r>
                      <a:endParaRPr lang="pt-P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50" u="none" strike="noStrike" dirty="0">
                          <a:effectLst/>
                        </a:rPr>
                        <a:t>Outros proveitos  ( serviços,  multas e taxa de lixo)</a:t>
                      </a:r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>
                          <a:effectLst/>
                        </a:rPr>
                        <a:t>39 726 851,120</a:t>
                      </a:r>
                      <a:endParaRPr lang="pt-P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>
                          <a:effectLst/>
                        </a:rPr>
                        <a:t>34 656 474,060</a:t>
                      </a:r>
                      <a:endParaRPr lang="pt-P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>
                          <a:effectLst/>
                        </a:rPr>
                        <a:t>23 251 580,110</a:t>
                      </a:r>
                      <a:endParaRPr lang="pt-P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 dirty="0">
                          <a:effectLst/>
                        </a:rPr>
                        <a:t>60 971 898,25</a:t>
                      </a:r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u="none" strike="noStrike" dirty="0">
                          <a:effectLst/>
                        </a:rPr>
                        <a:t>44 738 621,03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>
                          <a:effectLst/>
                        </a:rPr>
                        <a:t>203 212 800,00</a:t>
                      </a:r>
                      <a:endParaRPr lang="pt-P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>
                          <a:effectLst/>
                        </a:rPr>
                        <a:t>243 855 360,0</a:t>
                      </a:r>
                      <a:endParaRPr lang="pt-P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50" u="none" strike="noStrike">
                          <a:effectLst/>
                        </a:rPr>
                        <a:t> </a:t>
                      </a:r>
                      <a:endParaRPr lang="pt-PT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extLst>
                  <a:ext uri="{0D108BD9-81ED-4DB2-BD59-A6C34878D82A}">
                    <a16:rowId xmlns:a16="http://schemas.microsoft.com/office/drawing/2014/main" val="623753527"/>
                  </a:ext>
                </a:extLst>
              </a:tr>
              <a:tr h="729026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de recebimentos ( Receitas)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104 750 880,120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>
                          <a:solidFill>
                            <a:schemeClr val="tx1"/>
                          </a:solidFill>
                          <a:effectLst/>
                        </a:rPr>
                        <a:t>116 329 679,720</a:t>
                      </a:r>
                      <a:endParaRPr lang="pt-PT" sz="105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137 896 875,858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188 879 707,10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85 869 222,79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711 244 800,00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853 493 760,000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50" u="none" strike="noStrike">
                          <a:effectLst/>
                        </a:rPr>
                        <a:t> </a:t>
                      </a:r>
                      <a:endParaRPr lang="pt-PT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extLst>
                  <a:ext uri="{0D108BD9-81ED-4DB2-BD59-A6C34878D82A}">
                    <a16:rowId xmlns:a16="http://schemas.microsoft.com/office/drawing/2014/main" val="3211239645"/>
                  </a:ext>
                </a:extLst>
              </a:tr>
              <a:tr h="780516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b="1" u="none" strike="noStrike" dirty="0">
                          <a:effectLst/>
                        </a:rPr>
                        <a:t>1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50" b="1" u="none" strike="noStrike" dirty="0">
                          <a:effectLst/>
                        </a:rPr>
                        <a:t> Total Despesas 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b="1" u="none" strike="noStrike" dirty="0">
                          <a:effectLst/>
                        </a:rPr>
                        <a:t>105 936 788,305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b="1" u="none" strike="noStrike">
                          <a:effectLst/>
                        </a:rPr>
                        <a:t>106 249 746,000</a:t>
                      </a:r>
                      <a:endParaRPr lang="pt-PT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b="1" u="none" strike="noStrike" dirty="0">
                          <a:effectLst/>
                        </a:rPr>
                        <a:t>148 996 069,195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b="1" u="none" strike="noStrike" dirty="0">
                          <a:effectLst/>
                        </a:rPr>
                        <a:t>188 685 721,68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50" b="1" u="none" strike="noStrike" dirty="0">
                          <a:effectLst/>
                        </a:rPr>
                        <a:t>65 368 260,33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effectLst/>
                        </a:rPr>
                        <a:t>426 746 880,00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effectLst/>
                        </a:rPr>
                        <a:t>512 096 256,00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50" b="1" u="none" strike="noStrike" dirty="0">
                          <a:effectLst/>
                        </a:rPr>
                        <a:t>Cerca de 80% são despesas com pessoal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extLst>
                  <a:ext uri="{0D108BD9-81ED-4DB2-BD59-A6C34878D82A}">
                    <a16:rowId xmlns:a16="http://schemas.microsoft.com/office/drawing/2014/main" val="2288322177"/>
                  </a:ext>
                </a:extLst>
              </a:tr>
              <a:tr h="779888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u="none" strike="noStrike" dirty="0">
                          <a:effectLst/>
                        </a:rPr>
                        <a:t>3</a:t>
                      </a:r>
                      <a:endParaRPr lang="pt-P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Diferenças ( saldo)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-1 185 908,185</a:t>
                      </a:r>
                      <a:endParaRPr lang="pt-PT" sz="10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10 079 933,720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-11 099 193,337</a:t>
                      </a:r>
                      <a:endParaRPr lang="pt-PT" sz="105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193 985,42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20 500 962,46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284 497 920,00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341 397 504,000</a:t>
                      </a:r>
                      <a:endParaRPr lang="pt-PT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PT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4" marR="5414" marT="5414" marB="0" anchor="b"/>
                </a:tc>
                <a:extLst>
                  <a:ext uri="{0D108BD9-81ED-4DB2-BD59-A6C34878D82A}">
                    <a16:rowId xmlns:a16="http://schemas.microsoft.com/office/drawing/2014/main" val="2337362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29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Demonstração financeira</a:t>
            </a:r>
            <a:endParaRPr lang="pt-PT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212295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5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47667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FINANÇAS/2018</a:t>
            </a:r>
            <a:br>
              <a:rPr lang="pt-PT" dirty="0" smtClean="0"/>
            </a:br>
            <a:r>
              <a:rPr lang="pt-PT" dirty="0" smtClean="0"/>
              <a:t>Facturação/18</a:t>
            </a:r>
            <a:endParaRPr lang="pt-PT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43889"/>
              </p:ext>
            </p:extLst>
          </p:nvPr>
        </p:nvGraphicFramePr>
        <p:xfrm>
          <a:off x="19900" y="928023"/>
          <a:ext cx="9124099" cy="12633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2539">
                  <a:extLst>
                    <a:ext uri="{9D8B030D-6E8A-4147-A177-3AD203B41FA5}">
                      <a16:colId xmlns:a16="http://schemas.microsoft.com/office/drawing/2014/main" val="4202654654"/>
                    </a:ext>
                  </a:extLst>
                </a:gridCol>
                <a:gridCol w="1038515">
                  <a:extLst>
                    <a:ext uri="{9D8B030D-6E8A-4147-A177-3AD203B41FA5}">
                      <a16:colId xmlns:a16="http://schemas.microsoft.com/office/drawing/2014/main" val="577938103"/>
                    </a:ext>
                  </a:extLst>
                </a:gridCol>
                <a:gridCol w="964336">
                  <a:extLst>
                    <a:ext uri="{9D8B030D-6E8A-4147-A177-3AD203B41FA5}">
                      <a16:colId xmlns:a16="http://schemas.microsoft.com/office/drawing/2014/main" val="2619482432"/>
                    </a:ext>
                  </a:extLst>
                </a:gridCol>
                <a:gridCol w="815976">
                  <a:extLst>
                    <a:ext uri="{9D8B030D-6E8A-4147-A177-3AD203B41FA5}">
                      <a16:colId xmlns:a16="http://schemas.microsoft.com/office/drawing/2014/main" val="1484998284"/>
                    </a:ext>
                  </a:extLst>
                </a:gridCol>
                <a:gridCol w="964336">
                  <a:extLst>
                    <a:ext uri="{9D8B030D-6E8A-4147-A177-3AD203B41FA5}">
                      <a16:colId xmlns:a16="http://schemas.microsoft.com/office/drawing/2014/main" val="81019234"/>
                    </a:ext>
                  </a:extLst>
                </a:gridCol>
                <a:gridCol w="667617">
                  <a:extLst>
                    <a:ext uri="{9D8B030D-6E8A-4147-A177-3AD203B41FA5}">
                      <a16:colId xmlns:a16="http://schemas.microsoft.com/office/drawing/2014/main" val="2486703092"/>
                    </a:ext>
                  </a:extLst>
                </a:gridCol>
                <a:gridCol w="815976">
                  <a:extLst>
                    <a:ext uri="{9D8B030D-6E8A-4147-A177-3AD203B41FA5}">
                      <a16:colId xmlns:a16="http://schemas.microsoft.com/office/drawing/2014/main" val="3767746885"/>
                    </a:ext>
                  </a:extLst>
                </a:gridCol>
                <a:gridCol w="815976">
                  <a:extLst>
                    <a:ext uri="{9D8B030D-6E8A-4147-A177-3AD203B41FA5}">
                      <a16:colId xmlns:a16="http://schemas.microsoft.com/office/drawing/2014/main" val="3227524737"/>
                    </a:ext>
                  </a:extLst>
                </a:gridCol>
                <a:gridCol w="964336">
                  <a:extLst>
                    <a:ext uri="{9D8B030D-6E8A-4147-A177-3AD203B41FA5}">
                      <a16:colId xmlns:a16="http://schemas.microsoft.com/office/drawing/2014/main" val="3041666517"/>
                    </a:ext>
                  </a:extLst>
                </a:gridCol>
                <a:gridCol w="957642">
                  <a:extLst>
                    <a:ext uri="{9D8B030D-6E8A-4147-A177-3AD203B41FA5}">
                      <a16:colId xmlns:a16="http://schemas.microsoft.com/office/drawing/2014/main" val="3830868027"/>
                    </a:ext>
                  </a:extLst>
                </a:gridCol>
                <a:gridCol w="896850">
                  <a:extLst>
                    <a:ext uri="{9D8B030D-6E8A-4147-A177-3AD203B41FA5}">
                      <a16:colId xmlns:a16="http://schemas.microsoft.com/office/drawing/2014/main" val="138862383"/>
                    </a:ext>
                  </a:extLst>
                </a:gridCol>
              </a:tblGrid>
              <a:tr h="37062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>
                          <a:effectLst/>
                        </a:rPr>
                        <a:t>N.º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Fcturação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endParaRPr lang="pt-PT" sz="10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pt-PT" sz="1000" b="1" u="none" strike="noStrike" dirty="0" smtClean="0">
                          <a:effectLst/>
                        </a:rPr>
                        <a:t>Meses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126664"/>
                  </a:ext>
                </a:extLst>
              </a:tr>
              <a:tr h="36240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Janeiro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Fevereiro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Março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Abril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Maio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Junho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Julho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Agosto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u="none" strike="noStrike" dirty="0">
                          <a:effectLst/>
                        </a:rPr>
                        <a:t>TOTAL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extLst>
                  <a:ext uri="{0D108BD9-81ED-4DB2-BD59-A6C34878D82A}">
                    <a16:rowId xmlns:a16="http://schemas.microsoft.com/office/drawing/2014/main" val="2151545216"/>
                  </a:ext>
                </a:extLst>
              </a:tr>
              <a:tr h="530296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u="none" strike="noStrike" dirty="0">
                          <a:effectLst/>
                        </a:rPr>
                        <a:t> 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u="none" strike="noStrike" dirty="0">
                          <a:effectLst/>
                        </a:rPr>
                        <a:t>Total 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u="none" strike="noStrike" dirty="0">
                          <a:effectLst/>
                        </a:rPr>
                        <a:t>5 556 766,26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u="none" strike="noStrike">
                          <a:effectLst/>
                        </a:rPr>
                        <a:t>17 078 991,09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u="none" strike="noStrike">
                          <a:effectLst/>
                        </a:rPr>
                        <a:t>28 604 898,54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u="none" strike="noStrike">
                          <a:effectLst/>
                        </a:rPr>
                        <a:t>618 930,00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u="none" strike="noStrike" dirty="0">
                          <a:effectLst/>
                        </a:rPr>
                        <a:t>11 593 344,40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u="none" strike="noStrike">
                          <a:effectLst/>
                        </a:rPr>
                        <a:t>23 718 777,55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u="none" strike="noStrike">
                          <a:effectLst/>
                        </a:rPr>
                        <a:t>23 460 119,17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u="none" strike="noStrike">
                          <a:effectLst/>
                        </a:rPr>
                        <a:t>43 278 301,65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u="none" strike="noStrike" dirty="0">
                          <a:effectLst/>
                        </a:rPr>
                        <a:t>153 910 128,66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extLst>
                  <a:ext uri="{0D108BD9-81ED-4DB2-BD59-A6C34878D82A}">
                    <a16:rowId xmlns:a16="http://schemas.microsoft.com/office/drawing/2014/main" val="622221753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97568"/>
              </p:ext>
            </p:extLst>
          </p:nvPr>
        </p:nvGraphicFramePr>
        <p:xfrm>
          <a:off x="0" y="2420888"/>
          <a:ext cx="9143999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7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CONT.</a:t>
            </a:r>
            <a:br>
              <a:rPr lang="pt-PT" dirty="0" smtClean="0"/>
            </a:br>
            <a:r>
              <a:rPr lang="pt-PT" dirty="0" smtClean="0"/>
              <a:t>Recebimentos/2018</a:t>
            </a:r>
            <a:endParaRPr lang="pt-PT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788445"/>
              </p:ext>
            </p:extLst>
          </p:nvPr>
        </p:nvGraphicFramePr>
        <p:xfrm>
          <a:off x="457200" y="3068960"/>
          <a:ext cx="8229600" cy="305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113533"/>
              </p:ext>
            </p:extLst>
          </p:nvPr>
        </p:nvGraphicFramePr>
        <p:xfrm>
          <a:off x="2" y="1417639"/>
          <a:ext cx="9143998" cy="21375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17722">
                  <a:extLst>
                    <a:ext uri="{9D8B030D-6E8A-4147-A177-3AD203B41FA5}">
                      <a16:colId xmlns:a16="http://schemas.microsoft.com/office/drawing/2014/main" val="1324619635"/>
                    </a:ext>
                  </a:extLst>
                </a:gridCol>
                <a:gridCol w="907270">
                  <a:extLst>
                    <a:ext uri="{9D8B030D-6E8A-4147-A177-3AD203B41FA5}">
                      <a16:colId xmlns:a16="http://schemas.microsoft.com/office/drawing/2014/main" val="2542628815"/>
                    </a:ext>
                  </a:extLst>
                </a:gridCol>
                <a:gridCol w="1058482">
                  <a:extLst>
                    <a:ext uri="{9D8B030D-6E8A-4147-A177-3AD203B41FA5}">
                      <a16:colId xmlns:a16="http://schemas.microsoft.com/office/drawing/2014/main" val="3334968567"/>
                    </a:ext>
                  </a:extLst>
                </a:gridCol>
                <a:gridCol w="907270">
                  <a:extLst>
                    <a:ext uri="{9D8B030D-6E8A-4147-A177-3AD203B41FA5}">
                      <a16:colId xmlns:a16="http://schemas.microsoft.com/office/drawing/2014/main" val="4144923615"/>
                    </a:ext>
                  </a:extLst>
                </a:gridCol>
                <a:gridCol w="982876">
                  <a:extLst>
                    <a:ext uri="{9D8B030D-6E8A-4147-A177-3AD203B41FA5}">
                      <a16:colId xmlns:a16="http://schemas.microsoft.com/office/drawing/2014/main" val="168288415"/>
                    </a:ext>
                  </a:extLst>
                </a:gridCol>
                <a:gridCol w="907270">
                  <a:extLst>
                    <a:ext uri="{9D8B030D-6E8A-4147-A177-3AD203B41FA5}">
                      <a16:colId xmlns:a16="http://schemas.microsoft.com/office/drawing/2014/main" val="3320078109"/>
                    </a:ext>
                  </a:extLst>
                </a:gridCol>
                <a:gridCol w="907270">
                  <a:extLst>
                    <a:ext uri="{9D8B030D-6E8A-4147-A177-3AD203B41FA5}">
                      <a16:colId xmlns:a16="http://schemas.microsoft.com/office/drawing/2014/main" val="552831728"/>
                    </a:ext>
                  </a:extLst>
                </a:gridCol>
                <a:gridCol w="920144">
                  <a:extLst>
                    <a:ext uri="{9D8B030D-6E8A-4147-A177-3AD203B41FA5}">
                      <a16:colId xmlns:a16="http://schemas.microsoft.com/office/drawing/2014/main" val="1305033983"/>
                    </a:ext>
                  </a:extLst>
                </a:gridCol>
                <a:gridCol w="921471">
                  <a:extLst>
                    <a:ext uri="{9D8B030D-6E8A-4147-A177-3AD203B41FA5}">
                      <a16:colId xmlns:a16="http://schemas.microsoft.com/office/drawing/2014/main" val="4086527688"/>
                    </a:ext>
                  </a:extLst>
                </a:gridCol>
                <a:gridCol w="914223">
                  <a:extLst>
                    <a:ext uri="{9D8B030D-6E8A-4147-A177-3AD203B41FA5}">
                      <a16:colId xmlns:a16="http://schemas.microsoft.com/office/drawing/2014/main" val="1608506485"/>
                    </a:ext>
                  </a:extLst>
                </a:gridCol>
              </a:tblGrid>
              <a:tr h="4150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effectLst/>
                        </a:rPr>
                        <a:t>Receitas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effectLst/>
                        </a:rPr>
                        <a:t>Meses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896740"/>
                  </a:ext>
                </a:extLst>
              </a:tr>
              <a:tr h="86126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effectLst/>
                        </a:rPr>
                        <a:t>Janeiro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>
                          <a:effectLst/>
                        </a:rPr>
                        <a:t>Fevereiro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>
                          <a:effectLst/>
                        </a:rPr>
                        <a:t>Março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effectLst/>
                        </a:rPr>
                        <a:t>Abril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>
                          <a:effectLst/>
                        </a:rPr>
                        <a:t>Maio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>
                          <a:effectLst/>
                        </a:rPr>
                        <a:t>Junho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effectLst/>
                        </a:rPr>
                        <a:t>Julho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effectLst/>
                        </a:rPr>
                        <a:t>Agosto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effectLst/>
                        </a:rPr>
                        <a:t>TOTAL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extLst>
                  <a:ext uri="{0D108BD9-81ED-4DB2-BD59-A6C34878D82A}">
                    <a16:rowId xmlns:a16="http://schemas.microsoft.com/office/drawing/2014/main" val="2900378690"/>
                  </a:ext>
                </a:extLst>
              </a:tr>
              <a:tr h="86126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u="none" strike="noStrike" dirty="0" smtClean="0">
                          <a:effectLst/>
                        </a:rPr>
                        <a:t>Receitas 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u="none" strike="noStrike" dirty="0">
                          <a:effectLst/>
                        </a:rPr>
                        <a:t>1 793 860,17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u="none" strike="noStrike" dirty="0">
                          <a:effectLst/>
                        </a:rPr>
                        <a:t>3 346 704,00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u="none" strike="noStrike">
                          <a:effectLst/>
                        </a:rPr>
                        <a:t>4 961 418,95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u="none" strike="noStrike" dirty="0">
                          <a:effectLst/>
                        </a:rPr>
                        <a:t>6 547 840,99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u="none" strike="noStrike">
                          <a:effectLst/>
                        </a:rPr>
                        <a:t>5 299 825,32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u="none" strike="noStrike">
                          <a:effectLst/>
                        </a:rPr>
                        <a:t>7 477 975,10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u="none" strike="noStrike">
                          <a:effectLst/>
                        </a:rPr>
                        <a:t>12 962 845,36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u="none" strike="noStrike">
                          <a:effectLst/>
                        </a:rPr>
                        <a:t>17 631 258,58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u="none" strike="noStrike" dirty="0">
                          <a:effectLst/>
                        </a:rPr>
                        <a:t>60 021 728,47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413" marR="6413" marT="6413" marB="0" anchor="b"/>
                </a:tc>
                <a:extLst>
                  <a:ext uri="{0D108BD9-81ED-4DB2-BD59-A6C34878D82A}">
                    <a16:rowId xmlns:a16="http://schemas.microsoft.com/office/drawing/2014/main" val="2042556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3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PT" sz="2000" b="1" u="sng" dirty="0" smtClean="0"/>
              <a:t>LINHAS ESTRATÉGICA PARA VIABILIZAR </a:t>
            </a:r>
            <a:r>
              <a:rPr lang="pt-PT" sz="2000" b="1" u="sng" dirty="0"/>
              <a:t>EMPRESA </a:t>
            </a:r>
            <a:r>
              <a:rPr lang="pt-PT" sz="2000" b="1" u="sng" dirty="0" smtClean="0"/>
              <a:t>EM CURSO</a:t>
            </a:r>
            <a:endParaRPr lang="pt-PT" sz="2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997152"/>
          </a:xfrm>
        </p:spPr>
        <p:txBody>
          <a:bodyPr>
            <a:noAutofit/>
          </a:bodyPr>
          <a:lstStyle/>
          <a:p>
            <a:r>
              <a:rPr lang="pt-PT" sz="2400" dirty="0" smtClean="0"/>
              <a:t>Concluir com o processo de restruturação da empresa, em todos os níveis : Administração e Finanças, técnica e comercial;</a:t>
            </a:r>
            <a:endParaRPr lang="pt-PT" sz="2400" dirty="0"/>
          </a:p>
          <a:p>
            <a:r>
              <a:rPr lang="pt-PT" altLang="pt-PT" sz="2400" dirty="0" smtClean="0"/>
              <a:t>Desenvolver  </a:t>
            </a:r>
            <a:r>
              <a:rPr lang="pt-PT" altLang="pt-PT" sz="2400" dirty="0"/>
              <a:t>a formação/capacitação da generalidade dos </a:t>
            </a:r>
            <a:r>
              <a:rPr lang="pt-PT" altLang="pt-PT" sz="2400" dirty="0" smtClean="0"/>
              <a:t>trabalhadores, orientando-os para </a:t>
            </a:r>
            <a:r>
              <a:rPr lang="pt-PT" altLang="pt-PT" sz="2400" dirty="0"/>
              <a:t>os </a:t>
            </a:r>
            <a:r>
              <a:rPr lang="pt-PT" altLang="pt-PT" sz="2400" dirty="0" smtClean="0"/>
              <a:t>valores específicos da </a:t>
            </a:r>
            <a:r>
              <a:rPr lang="pt-PT" altLang="pt-PT" sz="2400" dirty="0"/>
              <a:t>Empresa;</a:t>
            </a:r>
          </a:p>
          <a:p>
            <a:pPr marL="514350" indent="-457200"/>
            <a:r>
              <a:rPr lang="pt-PT" altLang="pt-PT" sz="2400" dirty="0"/>
              <a:t>Ter as pessoas certas nos lugares </a:t>
            </a:r>
            <a:r>
              <a:rPr lang="pt-PT" altLang="pt-PT" sz="2400" dirty="0" smtClean="0"/>
              <a:t>certos, alinhando-os segundo o nível técnico e profissional de cada, tendo em vista </a:t>
            </a:r>
            <a:r>
              <a:rPr lang="pt-PT" altLang="pt-PT" sz="2400" dirty="0" smtClean="0"/>
              <a:t>a </a:t>
            </a:r>
            <a:r>
              <a:rPr lang="pt-PT" altLang="pt-PT" sz="2400" dirty="0" smtClean="0"/>
              <a:t>missão, visão e objectivos  </a:t>
            </a:r>
            <a:r>
              <a:rPr lang="pt-PT" altLang="pt-PT" sz="2400" dirty="0"/>
              <a:t>da Empresa;</a:t>
            </a:r>
          </a:p>
          <a:p>
            <a:pPr marL="514350" indent="-457200"/>
            <a:r>
              <a:rPr lang="pt-PT" altLang="pt-PT" sz="2400" dirty="0" smtClean="0"/>
              <a:t>Distinguir </a:t>
            </a:r>
            <a:r>
              <a:rPr lang="pt-PT" altLang="pt-PT" sz="2400" dirty="0"/>
              <a:t>e recompensar os bons </a:t>
            </a:r>
            <a:r>
              <a:rPr lang="pt-PT" altLang="pt-PT" sz="2400" dirty="0" smtClean="0"/>
              <a:t>desempenhos;</a:t>
            </a:r>
          </a:p>
          <a:p>
            <a:pPr marL="514350" indent="-457200"/>
            <a:r>
              <a:rPr lang="pt-PT" altLang="pt-PT" sz="2400" dirty="0" smtClean="0"/>
              <a:t>Criar parceria e intercâmbio com outras empresas, nacionais e internacionais;</a:t>
            </a:r>
          </a:p>
          <a:p>
            <a:pPr marL="514350" indent="-457200"/>
            <a:r>
              <a:rPr lang="pt-PT" altLang="pt-PT" sz="2400" dirty="0" smtClean="0"/>
              <a:t>Garantir permanentemente a qualidade e quantidade de água necessário, de modo sustentável</a:t>
            </a:r>
          </a:p>
          <a:p>
            <a:pPr marL="514350" indent="-457200"/>
            <a:endParaRPr lang="pt-PT" alt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395153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Cont</a:t>
            </a:r>
            <a:r>
              <a:rPr lang="pt-PT" dirty="0" smtClean="0"/>
              <a:t>.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spcBef>
                <a:spcPct val="70000"/>
              </a:spcBef>
            </a:pPr>
            <a:r>
              <a:rPr lang="pt-PT" altLang="pt-PT" sz="2400" dirty="0"/>
              <a:t>Avaliar permanentemente o desempenho dos trabalhadores em diferentes </a:t>
            </a:r>
            <a:r>
              <a:rPr lang="pt-PT" altLang="pt-PT" sz="2400" dirty="0" smtClean="0"/>
              <a:t>áreas;</a:t>
            </a:r>
            <a:endParaRPr lang="pt-PT" altLang="pt-PT" sz="2400" dirty="0"/>
          </a:p>
          <a:p>
            <a:r>
              <a:rPr lang="pt-PT" sz="2400" dirty="0" smtClean="0"/>
              <a:t>Reforço </a:t>
            </a:r>
            <a:r>
              <a:rPr lang="pt-PT" sz="2400" dirty="0"/>
              <a:t>da área de </a:t>
            </a:r>
            <a:r>
              <a:rPr lang="pt-PT" sz="2400" dirty="0" smtClean="0"/>
              <a:t>inspecção e fiscalização;</a:t>
            </a:r>
            <a:endParaRPr lang="pt-PT" sz="2400" dirty="0"/>
          </a:p>
          <a:p>
            <a:r>
              <a:rPr lang="pt-PT" sz="2400" dirty="0" smtClean="0"/>
              <a:t>Apoio incondicional aos acções  estruturantes em curso, nomeadamente:</a:t>
            </a:r>
            <a:endParaRPr lang="pt-PT" sz="2400" dirty="0"/>
          </a:p>
          <a:p>
            <a:pPr lvl="1"/>
            <a:r>
              <a:rPr lang="pt-PT" sz="2000" dirty="0" smtClean="0"/>
              <a:t>A construção dos novos sistema de abastecimento de água</a:t>
            </a:r>
          </a:p>
          <a:p>
            <a:pPr lvl="1"/>
            <a:r>
              <a:rPr lang="pt-PT" sz="2000" dirty="0" smtClean="0"/>
              <a:t>Alargar os </a:t>
            </a:r>
            <a:r>
              <a:rPr lang="pt-PT" sz="2000" dirty="0"/>
              <a:t>Posto de Atendimento dos Serviços de água, próximo do </a:t>
            </a:r>
            <a:r>
              <a:rPr lang="pt-PT" sz="2000" dirty="0" smtClean="0"/>
              <a:t>clientes;</a:t>
            </a:r>
            <a:endParaRPr lang="pt-PT" sz="2000" dirty="0"/>
          </a:p>
          <a:p>
            <a:pPr lvl="1"/>
            <a:r>
              <a:rPr lang="pt-PT" sz="2000" dirty="0"/>
              <a:t>Envolver os Líderes comunitários ( Comissão de moradores ), </a:t>
            </a:r>
            <a:r>
              <a:rPr lang="pt-PT" sz="2000" dirty="0" smtClean="0"/>
              <a:t> afim de colaborarem a manutenção dos sistemas de abastecimento de água existentes e à construir, especialmente  </a:t>
            </a:r>
            <a:r>
              <a:rPr lang="pt-PT" sz="2000" dirty="0"/>
              <a:t>nas áreas periurbanas, dos serviços de abastecimento de </a:t>
            </a:r>
            <a:r>
              <a:rPr lang="pt-PT" sz="2000" dirty="0" smtClean="0"/>
              <a:t>água</a:t>
            </a:r>
          </a:p>
          <a:p>
            <a:pPr lvl="1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63318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CONTEÚDO</a:t>
            </a:r>
            <a:endParaRPr lang="pt-PT" dirty="0"/>
          </a:p>
        </p:txBody>
      </p:sp>
      <p:sp>
        <p:nvSpPr>
          <p:cNvPr id="5" name="Rectangle 39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2450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pt-PT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ESTRUTURA </a:t>
            </a:r>
            <a:r>
              <a:rPr lang="pt-PT" sz="1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ORGANIZATIVA </a:t>
            </a:r>
            <a:r>
              <a:rPr lang="pt-PT" sz="1800" b="1" dirty="0" smtClean="0"/>
              <a:t> </a:t>
            </a:r>
            <a:r>
              <a:rPr lang="pt-PT" sz="1800" b="1" dirty="0"/>
              <a:t>E FUNCIONAL DA </a:t>
            </a:r>
            <a:r>
              <a:rPr lang="pt-PT" sz="1800" b="1" dirty="0" smtClean="0"/>
              <a:t>EASH</a:t>
            </a:r>
            <a:endParaRPr lang="en-GB" sz="1800" dirty="0">
              <a:latin typeface="Gill Sans MT" panose="020B0502020104020203" pitchFamily="34" charset="0"/>
            </a:endParaRPr>
          </a:p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pt-PT" altLang="pt-PT" sz="1800" b="1" dirty="0" smtClean="0">
                <a:latin typeface="Gill Sans MT" pitchFamily="34" charset="0"/>
              </a:rPr>
              <a:t>CARACTERIZAÇÃO </a:t>
            </a:r>
            <a:r>
              <a:rPr lang="pt-PT" altLang="pt-PT" sz="1800" b="1" dirty="0">
                <a:latin typeface="Gill Sans MT" pitchFamily="34" charset="0"/>
              </a:rPr>
              <a:t>DA FORÇA DE TRABALHO</a:t>
            </a:r>
          </a:p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pt-PT" sz="1800" dirty="0" smtClean="0"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 TÉCNICA</a:t>
            </a:r>
          </a:p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pt-PT" sz="1800" dirty="0" smtClean="0"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 COMERCIAL</a:t>
            </a:r>
          </a:p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pt-PT" sz="1800" dirty="0" smtClean="0"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ÁREA FINANCEIRA</a:t>
            </a:r>
          </a:p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pt-PT" sz="1800" dirty="0" smtClean="0"/>
              <a:t>POLÍTICAS </a:t>
            </a:r>
            <a:r>
              <a:rPr lang="pt-PT" sz="1800" dirty="0"/>
              <a:t>QUE PERMITIRÃO ALTERAR O QUADRO ACTUAL</a:t>
            </a:r>
            <a:r>
              <a:rPr lang="pt-PT" sz="1800" dirty="0" smtClean="0">
                <a:latin typeface="Gill Sans MT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400"/>
              </a:lnSpc>
              <a:spcAft>
                <a:spcPts val="1000"/>
              </a:spcAft>
            </a:pPr>
            <a:endParaRPr lang="pt-PT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542" y="107230"/>
            <a:ext cx="8229600" cy="490066"/>
          </a:xfrm>
        </p:spPr>
        <p:txBody>
          <a:bodyPr>
            <a:noAutofit/>
          </a:bodyPr>
          <a:lstStyle/>
          <a:p>
            <a:r>
              <a:rPr lang="pt-PT" sz="2400" b="1" dirty="0" smtClean="0"/>
              <a:t>CONSTRANGIMENTOS REGISTADOS E PROPOSTA DE SOLUÇÃO</a:t>
            </a:r>
            <a:endParaRPr lang="pt-PT" sz="24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17341"/>
              </p:ext>
            </p:extLst>
          </p:nvPr>
        </p:nvGraphicFramePr>
        <p:xfrm>
          <a:off x="107504" y="597293"/>
          <a:ext cx="8928992" cy="63754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389103995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416998069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108482961"/>
                    </a:ext>
                  </a:extLst>
                </a:gridCol>
              </a:tblGrid>
              <a:tr h="5967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N.º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CONSTRANGIMENTOS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effectLst/>
                        </a:rPr>
                        <a:t>PROPOSTA DE SOLUÇÃO</a:t>
                      </a:r>
                      <a:endParaRPr lang="pt-P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extLst>
                  <a:ext uri="{0D108BD9-81ED-4DB2-BD59-A6C34878D82A}">
                    <a16:rowId xmlns:a16="http://schemas.microsoft.com/office/drawing/2014/main" val="954460969"/>
                  </a:ext>
                </a:extLst>
              </a:tr>
              <a:tr h="596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1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Estado</a:t>
                      </a:r>
                      <a:r>
                        <a:rPr lang="pt-PT" sz="1600" baseline="0" dirty="0" smtClean="0">
                          <a:effectLst/>
                        </a:rPr>
                        <a:t> técnico de alguns equipamentos dda actual Eta esta com elevado grau de degração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600" dirty="0">
                          <a:effectLst/>
                        </a:rPr>
                        <a:t>Em curso as obras de beneficiação das Centros operacionais, </a:t>
                      </a:r>
                      <a:r>
                        <a:rPr lang="pt-PT" sz="1600" dirty="0" smtClean="0">
                          <a:effectLst/>
                        </a:rPr>
                        <a:t>no </a:t>
                      </a:r>
                      <a:r>
                        <a:rPr lang="pt-PT" sz="1600" dirty="0">
                          <a:effectLst/>
                        </a:rPr>
                        <a:t>quadro do </a:t>
                      </a:r>
                      <a:r>
                        <a:rPr lang="pt-PT" sz="1600" dirty="0" smtClean="0">
                          <a:effectLst/>
                        </a:rPr>
                        <a:t>PDISA1 e  da linha de credito da China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extLst>
                  <a:ext uri="{0D108BD9-81ED-4DB2-BD59-A6C34878D82A}">
                    <a16:rowId xmlns:a16="http://schemas.microsoft.com/office/drawing/2014/main" val="3605695022"/>
                  </a:ext>
                </a:extLst>
              </a:tr>
              <a:tr h="7251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2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 smtClean="0">
                          <a:effectLst/>
                        </a:rPr>
                        <a:t>Ropturas </a:t>
                      </a:r>
                      <a:r>
                        <a:rPr lang="pt-PT" sz="1600" dirty="0">
                          <a:effectLst/>
                        </a:rPr>
                        <a:t>sistemáticas na rede de distribuição de água , provocadas  principalmente por terceiros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600" dirty="0">
                          <a:effectLst/>
                        </a:rPr>
                        <a:t>Acção </a:t>
                      </a:r>
                      <a:r>
                        <a:rPr lang="pt-PT" sz="1600" dirty="0" smtClean="0">
                          <a:effectLst/>
                        </a:rPr>
                        <a:t> de</a:t>
                      </a:r>
                      <a:r>
                        <a:rPr lang="pt-PT" sz="1600" baseline="0" dirty="0" smtClean="0">
                          <a:effectLst/>
                        </a:rPr>
                        <a:t> reparação </a:t>
                      </a:r>
                      <a:r>
                        <a:rPr lang="pt-PT" sz="1600" dirty="0" smtClean="0">
                          <a:effectLst/>
                        </a:rPr>
                        <a:t>permanente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extLst>
                  <a:ext uri="{0D108BD9-81ED-4DB2-BD59-A6C34878D82A}">
                    <a16:rowId xmlns:a16="http://schemas.microsoft.com/office/drawing/2014/main" val="1927387810"/>
                  </a:ext>
                </a:extLst>
              </a:tr>
              <a:tr h="1423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4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Interrupções sistemáticas de fornecimento de energia eléctrica geral nos centros operacionais ( ETA e CDs)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600" dirty="0">
                          <a:effectLst/>
                        </a:rPr>
                        <a:t>Acção em curso e permanente em coordenação com a ENDE.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600" dirty="0">
                          <a:effectLst/>
                        </a:rPr>
                        <a:t>A Prodel tem disponibilização  combustível , para lançamento dos grupos geradores , em caso de interrupção de energia pública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extLst>
                  <a:ext uri="{0D108BD9-81ED-4DB2-BD59-A6C34878D82A}">
                    <a16:rowId xmlns:a16="http://schemas.microsoft.com/office/drawing/2014/main" val="85517938"/>
                  </a:ext>
                </a:extLst>
              </a:tr>
              <a:tr h="1989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6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Insuficiência de quadros técnicos qualificados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600" dirty="0">
                          <a:effectLst/>
                        </a:rPr>
                        <a:t>Acção permanente de performance da força de trabalho da EASH-EP , no quadro do programa de reforço institucional (  capacitação, formação e recrutamento de técnicos qualificados)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600" dirty="0">
                          <a:effectLst/>
                        </a:rPr>
                        <a:t>Em curso com apoio da ADP-Aguas de Portugal, a capacitação e formação  do pessoal, na área técnica, administrativa e comercial</a:t>
                      </a: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extLst>
                  <a:ext uri="{0D108BD9-81ED-4DB2-BD59-A6C34878D82A}">
                    <a16:rowId xmlns:a16="http://schemas.microsoft.com/office/drawing/2014/main" val="2166740084"/>
                  </a:ext>
                </a:extLst>
              </a:tr>
              <a:tr h="596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7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Falta de meios de transporte</a:t>
                      </a:r>
                      <a:endParaRPr lang="pt-P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Processo em curso, no quadro dos projectos em curso  </a:t>
                      </a:r>
                      <a:endParaRPr lang="pt-P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65" marR="38465" marT="0" marB="0"/>
                </a:tc>
                <a:extLst>
                  <a:ext uri="{0D108BD9-81ED-4DB2-BD59-A6C34878D82A}">
                    <a16:rowId xmlns:a16="http://schemas.microsoft.com/office/drawing/2014/main" val="1061371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315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PT" sz="3600" b="1" dirty="0" smtClean="0"/>
          </a:p>
          <a:p>
            <a:pPr marL="0" indent="0" algn="ctr">
              <a:buNone/>
            </a:pPr>
            <a:endParaRPr lang="pt-PT" sz="3600" b="1" dirty="0"/>
          </a:p>
          <a:p>
            <a:pPr marL="0" indent="0" algn="ctr">
              <a:buNone/>
            </a:pPr>
            <a:endParaRPr lang="pt-PT" sz="3600" b="1" dirty="0" smtClean="0"/>
          </a:p>
          <a:p>
            <a:pPr marL="0" indent="0" algn="ctr">
              <a:buNone/>
            </a:pPr>
            <a:endParaRPr lang="pt-PT" sz="3600" b="1" dirty="0"/>
          </a:p>
          <a:p>
            <a:pPr marL="0" indent="0" algn="ctr">
              <a:buNone/>
            </a:pPr>
            <a:r>
              <a:rPr lang="pt-PT" sz="3600" b="1" dirty="0" smtClean="0"/>
              <a:t>ALGUMAS IMAGENS DAS OBRAS DE ÁGUAS  </a:t>
            </a:r>
          </a:p>
          <a:p>
            <a:pPr marL="0" indent="0" algn="ctr">
              <a:buNone/>
            </a:pPr>
            <a:r>
              <a:rPr lang="pt-PT" sz="3600" b="1" dirty="0" smtClean="0"/>
              <a:t>EM CURSO NA CIDADE DO HUAMBO</a:t>
            </a:r>
            <a:endParaRPr lang="pt-PT" sz="3600" b="1" dirty="0"/>
          </a:p>
        </p:txBody>
      </p:sp>
    </p:spTree>
    <p:extLst>
      <p:ext uri="{BB962C8B-B14F-4D97-AF65-F5344CB8AC3E}">
        <p14:creationId xmlns:p14="http://schemas.microsoft.com/office/powerpoint/2010/main" val="2601593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51520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b="1" dirty="0" smtClean="0"/>
          </a:p>
          <a:p>
            <a:pPr algn="ctr"/>
            <a:r>
              <a:rPr lang="pt-PT" b="1" dirty="0" smtClean="0"/>
              <a:t>NOVA CAPTAÇÃO  EM CONSTRUÇÃO ( Q = 46.000 m3/dia)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014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>NOVA CENTRAL DE DISTRIBUIÇÃO DE ÁGUA  EM CONCLUSÃO</a:t>
            </a:r>
            <a:br>
              <a:rPr lang="pt-PT" sz="2400" dirty="0" smtClean="0"/>
            </a:br>
            <a:r>
              <a:rPr lang="pt-PT" sz="2400" dirty="0" smtClean="0"/>
              <a:t>CD CAULULO  ( CD11)</a:t>
            </a:r>
            <a:br>
              <a:rPr lang="pt-PT" sz="2400" dirty="0" smtClean="0"/>
            </a:br>
            <a:endParaRPr lang="pt-PT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495" cy="5323730"/>
          </a:xfrm>
        </p:spPr>
      </p:pic>
    </p:spTree>
    <p:extLst>
      <p:ext uri="{BB962C8B-B14F-4D97-AF65-F5344CB8AC3E}">
        <p14:creationId xmlns:p14="http://schemas.microsoft.com/office/powerpoint/2010/main" val="1345355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Instalação da nova conduta adutora </a:t>
            </a:r>
            <a:br>
              <a:rPr lang="pt-PT" dirty="0" smtClean="0"/>
            </a:br>
            <a:r>
              <a:rPr lang="pt-PT" dirty="0" smtClean="0"/>
              <a:t>de 1000 mm</a:t>
            </a:r>
            <a:endParaRPr lang="pt-PT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1600200"/>
            <a:ext cx="4824536" cy="514116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53" y="1576861"/>
            <a:ext cx="4547700" cy="51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/>
              <a:t>Instalação da rede de distribuição e ligações domiciliarias </a:t>
            </a:r>
            <a:br>
              <a:rPr lang="pt-PT" sz="2800" dirty="0" smtClean="0"/>
            </a:br>
            <a:r>
              <a:rPr lang="pt-PT" sz="2800" dirty="0" smtClean="0"/>
              <a:t>na cidade do Huambo ( Obras em curso)</a:t>
            </a:r>
            <a:endParaRPr lang="pt-PT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4446" y="1977582"/>
            <a:ext cx="5440363" cy="4320480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9804" y="1743811"/>
            <a:ext cx="5440367" cy="4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1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800" dirty="0" smtClean="0"/>
          </a:p>
          <a:p>
            <a:pPr marL="0" indent="0" algn="ctr">
              <a:buNone/>
            </a:pPr>
            <a:r>
              <a:rPr lang="pt-PT" sz="2800" dirty="0"/>
              <a:t> </a:t>
            </a:r>
            <a:endParaRPr lang="pt-PT" sz="2800" dirty="0" smtClean="0"/>
          </a:p>
          <a:p>
            <a:pPr algn="ctr"/>
            <a:r>
              <a:rPr lang="pt-PT" sz="2800" b="1" dirty="0" smtClean="0"/>
              <a:t>O HOMEM É DO TAMANHO DOS SEUS SONHOS </a:t>
            </a:r>
          </a:p>
          <a:p>
            <a:pPr marL="0" indent="0" algn="ctr">
              <a:buNone/>
            </a:pPr>
            <a:r>
              <a:rPr lang="pt-PT" sz="2800" b="1" dirty="0" smtClean="0"/>
              <a:t> </a:t>
            </a:r>
          </a:p>
          <a:p>
            <a:pPr algn="ctr"/>
            <a:r>
              <a:rPr lang="pt-PT" sz="2800" b="1" dirty="0" smtClean="0"/>
              <a:t>SUA VIDA DEPENDE DOS SEUS PENSAMENTOS</a:t>
            </a:r>
          </a:p>
          <a:p>
            <a:pPr algn="ctr"/>
            <a:endParaRPr lang="pt-PT" sz="2800" b="1" dirty="0"/>
          </a:p>
          <a:p>
            <a:pPr marL="0" indent="0" algn="ctr">
              <a:buNone/>
            </a:pPr>
            <a:r>
              <a:rPr lang="pt-PT" sz="2800" dirty="0" smtClean="0"/>
              <a:t>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11137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endParaRPr lang="pt-PT" sz="4400" b="1" dirty="0" smtClean="0"/>
          </a:p>
          <a:p>
            <a:pPr marL="0" indent="0" algn="ctr">
              <a:buNone/>
            </a:pPr>
            <a:r>
              <a:rPr lang="pt-PT" sz="4400" b="1" dirty="0" smtClean="0"/>
              <a:t>TUAPANDULA</a:t>
            </a:r>
            <a:endParaRPr lang="pt-PT" sz="4400" b="1" dirty="0"/>
          </a:p>
        </p:txBody>
      </p:sp>
    </p:spTree>
    <p:extLst>
      <p:ext uri="{BB962C8B-B14F-4D97-AF65-F5344CB8AC3E}">
        <p14:creationId xmlns:p14="http://schemas.microsoft.com/office/powerpoint/2010/main" val="51781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PT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ESTRUTURA </a:t>
            </a:r>
            <a:r>
              <a:rPr lang="pt-PT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ORGANIZATIVA</a:t>
            </a:r>
            <a:br>
              <a:rPr lang="pt-PT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PT" sz="3200" b="1" dirty="0" smtClean="0"/>
              <a:t> E FUNCIONAL  DA EASH</a:t>
            </a:r>
            <a:endParaRPr lang="pt-PT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4572000" cy="38164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000" dirty="0" smtClean="0"/>
              <a:t>              A) </a:t>
            </a:r>
            <a:r>
              <a:rPr lang="pt-PT" sz="2000" b="1" u="sng" dirty="0" smtClean="0"/>
              <a:t>ONTEM ( ANTES DE 2015)</a:t>
            </a:r>
          </a:p>
          <a:p>
            <a:pPr algn="just"/>
            <a:r>
              <a:rPr lang="pt-PT" sz="2000" dirty="0" smtClean="0"/>
              <a:t>Desde 2002 até  2015 a ex-EPASH( Empresa Provincial de Águas e Saneamento do Huambo) era um Serviço público,  criado e dependente do </a:t>
            </a:r>
            <a:r>
              <a:rPr lang="pt-PT" sz="2000" dirty="0"/>
              <a:t>Governo Provincial </a:t>
            </a:r>
            <a:r>
              <a:rPr lang="pt-PT" sz="2000" dirty="0" smtClean="0"/>
              <a:t>do Huambo, com objectivo de operar, gerir e  executar </a:t>
            </a:r>
            <a:r>
              <a:rPr lang="pt-PT" sz="2000" dirty="0"/>
              <a:t>acções no quadro dos </a:t>
            </a:r>
            <a:r>
              <a:rPr lang="pt-PT" sz="2000" dirty="0" smtClean="0"/>
              <a:t>programas de águas, definidas  localmente, sob </a:t>
            </a:r>
            <a:r>
              <a:rPr lang="pt-PT" sz="2000" dirty="0"/>
              <a:t>tutelada da ex-Direcção Provincial de Energia e Águas do Huambo </a:t>
            </a:r>
            <a:r>
              <a:rPr lang="pt-PT" sz="2000" dirty="0" smtClean="0"/>
              <a:t>– DPEAH. 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44008" y="1268760"/>
            <a:ext cx="428396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000" b="1" u="sng" dirty="0" smtClean="0"/>
              <a:t>B) HOJE </a:t>
            </a:r>
          </a:p>
          <a:p>
            <a:r>
              <a:rPr lang="pt-PT" sz="2000" dirty="0" smtClean="0"/>
              <a:t>Hoje ( após 2014) à luz do Decreto Executivo Conjunto n.º  08 / 2014, de  09 de Janeiro ,  passou a designar-se EASH –EP, com depencia central,  objetivo de operar e gerir os sistemas de abastecimento de água, existentes na Província do Huambo.</a:t>
            </a:r>
          </a:p>
          <a:p>
            <a:pPr marL="0" indent="0">
              <a:buNone/>
            </a:pPr>
            <a:endParaRPr lang="pt-PT" sz="2000" dirty="0" smtClean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5301208"/>
            <a:ext cx="8899833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b="1" dirty="0" smtClean="0"/>
              <a:t>Actualmente a  EASH-EP, esta operando  na cidade do Huambo, Caála e Centralidade do Lossambo.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15398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QUADRO ORGÂNICO DA EASH</a:t>
            </a:r>
            <a:endParaRPr lang="pt-PT" dirty="0"/>
          </a:p>
        </p:txBody>
      </p:sp>
      <p:pic>
        <p:nvPicPr>
          <p:cNvPr id="128" name="Imagem 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24744"/>
            <a:ext cx="925252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6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516" y="1052736"/>
            <a:ext cx="8712968" cy="5169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b="1" dirty="0" smtClean="0"/>
              <a:t>A) ONTEM ( 2014 À  MARÇO/2015)                                  B)</a:t>
            </a:r>
            <a:r>
              <a:rPr lang="pt-PT" sz="2000" b="1" u="sng" dirty="0" smtClean="0"/>
              <a:t>HOJE  </a:t>
            </a:r>
            <a:r>
              <a:rPr lang="pt-PT" sz="2000" b="1" u="sng" dirty="0"/>
              <a:t>( 2017 </a:t>
            </a:r>
            <a:r>
              <a:rPr lang="pt-PT" sz="2000" b="1" u="sng" dirty="0" smtClean="0"/>
              <a:t>/2018)</a:t>
            </a:r>
          </a:p>
          <a:p>
            <a:pPr marL="0" indent="0">
              <a:buNone/>
            </a:pPr>
            <a:endParaRPr lang="pt-PT" sz="2000" b="1" u="sng" dirty="0"/>
          </a:p>
          <a:p>
            <a:pPr marL="0" indent="0">
              <a:buNone/>
            </a:pPr>
            <a:endParaRPr lang="pt-PT" sz="2000" b="1" u="sng" dirty="0" smtClean="0"/>
          </a:p>
          <a:p>
            <a:pPr marL="0" indent="0">
              <a:buNone/>
            </a:pPr>
            <a:endParaRPr lang="pt-PT" sz="2000" b="1" u="sng" dirty="0"/>
          </a:p>
          <a:p>
            <a:pPr marL="0" indent="0">
              <a:buNone/>
            </a:pPr>
            <a:endParaRPr lang="pt-PT" sz="2000" b="1" u="sng" dirty="0" smtClean="0"/>
          </a:p>
          <a:p>
            <a:pPr marL="0" indent="0">
              <a:buNone/>
            </a:pPr>
            <a:endParaRPr lang="pt-PT" sz="2000" b="1" u="sng" dirty="0"/>
          </a:p>
          <a:p>
            <a:pPr marL="0" indent="0">
              <a:buNone/>
            </a:pPr>
            <a:endParaRPr lang="pt-PT" sz="2000" b="1" u="sng" dirty="0" smtClean="0"/>
          </a:p>
          <a:p>
            <a:pPr marL="0" indent="0">
              <a:buNone/>
            </a:pPr>
            <a:endParaRPr lang="pt-PT" sz="2000" b="1" u="sng" dirty="0"/>
          </a:p>
          <a:p>
            <a:pPr marL="0" indent="0" algn="ctr">
              <a:buNone/>
            </a:pPr>
            <a:endParaRPr lang="pt-PT" sz="2000" b="1" dirty="0" smtClean="0"/>
          </a:p>
          <a:p>
            <a:pPr marL="0" indent="0" algn="ctr">
              <a:buNone/>
            </a:pPr>
            <a:r>
              <a:rPr lang="pt-PT" sz="2000" b="1" dirty="0" smtClean="0"/>
              <a:t>C) AMANHÃ (2019  </a:t>
            </a:r>
            <a:r>
              <a:rPr lang="pt-PT" sz="2000" b="1" dirty="0"/>
              <a:t>, 2020, 2021  e </a:t>
            </a:r>
            <a:r>
              <a:rPr lang="pt-PT" sz="2000" b="1" dirty="0" smtClean="0"/>
              <a:t>2022) ( </a:t>
            </a:r>
            <a:r>
              <a:rPr lang="pt-PT" sz="2000" b="1" dirty="0"/>
              <a:t>Previsões)</a:t>
            </a:r>
          </a:p>
          <a:p>
            <a:pPr marL="0" indent="0">
              <a:buNone/>
            </a:pPr>
            <a:endParaRPr lang="pt-PT" sz="2000" dirty="0" smtClean="0"/>
          </a:p>
          <a:p>
            <a:pPr marL="457200" lvl="1" indent="0">
              <a:buNone/>
            </a:pPr>
            <a:endParaRPr lang="pt-PT" sz="2000" b="1" dirty="0" smtClean="0"/>
          </a:p>
          <a:p>
            <a:pPr marL="457200" lvl="1" indent="0">
              <a:buNone/>
            </a:pPr>
            <a:endParaRPr lang="pt-PT" sz="2000" b="1" dirty="0"/>
          </a:p>
          <a:p>
            <a:pPr marL="457200" lvl="1" indent="0">
              <a:buNone/>
            </a:pPr>
            <a:endParaRPr lang="pt-PT" sz="2000" b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altLang="pt-PT" sz="2400" b="1" dirty="0" smtClean="0">
                <a:latin typeface="Gill Sans MT" pitchFamily="34" charset="0"/>
              </a:rPr>
              <a:t>CARACTERIZAÇÃO DA FORÇA DE TRABALHO</a:t>
            </a:r>
          </a:p>
          <a:p>
            <a:pPr algn="ctr"/>
            <a:r>
              <a:rPr lang="pt-PT" altLang="pt-PT" sz="2400" b="1" dirty="0">
                <a:latin typeface="Gill Sans MT" pitchFamily="34" charset="0"/>
              </a:rPr>
              <a:t>(</a:t>
            </a:r>
            <a:r>
              <a:rPr lang="pt-PT" altLang="pt-PT" sz="2400" b="1" dirty="0" smtClean="0">
                <a:latin typeface="Gill Sans MT" pitchFamily="34" charset="0"/>
              </a:rPr>
              <a:t>RECURSOS HUMANOS)</a:t>
            </a:r>
            <a:endParaRPr lang="pt-PT" sz="24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27189"/>
              </p:ext>
            </p:extLst>
          </p:nvPr>
        </p:nvGraphicFramePr>
        <p:xfrm>
          <a:off x="107504" y="1484784"/>
          <a:ext cx="4032446" cy="2427406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57119">
                  <a:extLst>
                    <a:ext uri="{9D8B030D-6E8A-4147-A177-3AD203B41FA5}">
                      <a16:colId xmlns:a16="http://schemas.microsoft.com/office/drawing/2014/main" val="3470353921"/>
                    </a:ext>
                  </a:extLst>
                </a:gridCol>
                <a:gridCol w="1835840">
                  <a:extLst>
                    <a:ext uri="{9D8B030D-6E8A-4147-A177-3AD203B41FA5}">
                      <a16:colId xmlns:a16="http://schemas.microsoft.com/office/drawing/2014/main" val="762307810"/>
                    </a:ext>
                  </a:extLst>
                </a:gridCol>
                <a:gridCol w="1739487">
                  <a:extLst>
                    <a:ext uri="{9D8B030D-6E8A-4147-A177-3AD203B41FA5}">
                      <a16:colId xmlns:a16="http://schemas.microsoft.com/office/drawing/2014/main" val="746921813"/>
                    </a:ext>
                  </a:extLst>
                </a:gridCol>
              </a:tblGrid>
              <a:tr h="505118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effectLst/>
                        </a:rPr>
                        <a:t>N.º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effectLst/>
                        </a:rPr>
                        <a:t>Localidade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 smtClean="0">
                          <a:effectLst/>
                        </a:rPr>
                        <a:t>N.º </a:t>
                      </a:r>
                      <a:r>
                        <a:rPr lang="pt-PT" sz="1800" b="1" u="none" strike="noStrike" dirty="0">
                          <a:effectLst/>
                        </a:rPr>
                        <a:t>de </a:t>
                      </a:r>
                      <a:endParaRPr lang="pt-PT" sz="18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pt-PT" sz="1800" b="1" u="none" strike="noStrike" dirty="0" smtClean="0">
                          <a:effectLst/>
                        </a:rPr>
                        <a:t>Trabalhadores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44533"/>
                  </a:ext>
                </a:extLst>
              </a:tr>
              <a:tr h="8401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effectLst/>
                        </a:rPr>
                        <a:t>1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800" u="none" strike="noStrike" dirty="0">
                          <a:effectLst/>
                        </a:rPr>
                        <a:t>Sede Huambo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163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2938220"/>
                  </a:ext>
                </a:extLst>
              </a:tr>
              <a:tr h="672617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u="none" strike="noStrike" dirty="0">
                          <a:effectLst/>
                        </a:rPr>
                        <a:t>2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800" u="none" strike="noStrike" dirty="0">
                          <a:effectLst/>
                        </a:rPr>
                        <a:t>Filial Caála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u="none" strike="noStrike" dirty="0" smtClean="0">
                          <a:effectLst/>
                        </a:rPr>
                        <a:t>30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8899027"/>
                  </a:ext>
                </a:extLst>
              </a:tr>
              <a:tr h="358412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>
                          <a:effectLst/>
                        </a:rPr>
                        <a:t> 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800" b="1" u="none" strike="noStrike" dirty="0">
                          <a:effectLst/>
                        </a:rPr>
                        <a:t>Total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 smtClean="0">
                          <a:effectLst/>
                        </a:rPr>
                        <a:t>193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7811743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39735"/>
              </p:ext>
            </p:extLst>
          </p:nvPr>
        </p:nvGraphicFramePr>
        <p:xfrm>
          <a:off x="4427984" y="1484784"/>
          <a:ext cx="4392489" cy="2427406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97934">
                  <a:extLst>
                    <a:ext uri="{9D8B030D-6E8A-4147-A177-3AD203B41FA5}">
                      <a16:colId xmlns:a16="http://schemas.microsoft.com/office/drawing/2014/main" val="3470353921"/>
                    </a:ext>
                  </a:extLst>
                </a:gridCol>
                <a:gridCol w="2454394">
                  <a:extLst>
                    <a:ext uri="{9D8B030D-6E8A-4147-A177-3AD203B41FA5}">
                      <a16:colId xmlns:a16="http://schemas.microsoft.com/office/drawing/2014/main" val="762307810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746921813"/>
                    </a:ext>
                  </a:extLst>
                </a:gridCol>
              </a:tblGrid>
              <a:tr h="56451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N.º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Localidade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N.º</a:t>
                      </a:r>
                      <a:r>
                        <a:rPr lang="pt-PT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pt-PT" sz="1600" b="1" u="none" strike="noStrike" dirty="0" smtClean="0">
                          <a:effectLst/>
                        </a:rPr>
                        <a:t>de</a:t>
                      </a:r>
                    </a:p>
                    <a:p>
                      <a:pPr algn="ctr" fontAlgn="b"/>
                      <a:r>
                        <a:rPr lang="pt-PT" sz="1600" b="1" u="none" strike="noStrike" dirty="0" smtClean="0">
                          <a:effectLst/>
                        </a:rPr>
                        <a:t> </a:t>
                      </a:r>
                      <a:r>
                        <a:rPr lang="pt-PT" sz="1600" b="1" u="none" strike="noStrike" dirty="0">
                          <a:effectLst/>
                        </a:rPr>
                        <a:t>Trabalhadores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44533"/>
                  </a:ext>
                </a:extLst>
              </a:tr>
              <a:tr h="465723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1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 smtClean="0">
                          <a:effectLst/>
                        </a:rPr>
                        <a:t>Cidade Capital Huambo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169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2938220"/>
                  </a:ext>
                </a:extLst>
              </a:tr>
              <a:tr h="465723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2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 smtClean="0">
                          <a:effectLst/>
                        </a:rPr>
                        <a:t>Cidade</a:t>
                      </a:r>
                      <a:r>
                        <a:rPr lang="pt-PT" sz="1600" u="none" strike="noStrike" baseline="0" dirty="0" smtClean="0">
                          <a:effectLst/>
                        </a:rPr>
                        <a:t> da </a:t>
                      </a:r>
                      <a:r>
                        <a:rPr lang="pt-PT" sz="1600" u="none" strike="noStrike" dirty="0" smtClean="0">
                          <a:effectLst/>
                        </a:rPr>
                        <a:t>Caála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 dirty="0">
                          <a:effectLst/>
                        </a:rPr>
                        <a:t>28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8899027"/>
                  </a:ext>
                </a:extLst>
              </a:tr>
              <a:tr h="465723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 smtClean="0">
                          <a:effectLst/>
                        </a:rPr>
                        <a:t>Centralidade </a:t>
                      </a:r>
                      <a:r>
                        <a:rPr lang="pt-PT" sz="1600" u="none" strike="noStrike" dirty="0">
                          <a:effectLst/>
                        </a:rPr>
                        <a:t>do Lossambo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26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6875107"/>
                  </a:ext>
                </a:extLst>
              </a:tr>
              <a:tr h="465723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 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1" u="none" strike="noStrike" dirty="0">
                          <a:effectLst/>
                        </a:rPr>
                        <a:t>Total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223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7811743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19591"/>
              </p:ext>
            </p:extLst>
          </p:nvPr>
        </p:nvGraphicFramePr>
        <p:xfrm>
          <a:off x="1043608" y="4797152"/>
          <a:ext cx="7416823" cy="2042248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4263248957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4198331188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val="376134486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1" u="none" strike="noStrike" dirty="0">
                          <a:effectLst/>
                        </a:rPr>
                        <a:t>N.º 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1" u="none" strike="noStrike" dirty="0">
                          <a:effectLst/>
                        </a:rPr>
                        <a:t>Localidade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b="1" u="none" strike="noStrike" dirty="0" smtClean="0">
                          <a:effectLst/>
                        </a:rPr>
                        <a:t>N.º de</a:t>
                      </a:r>
                      <a:endParaRPr lang="pt-PT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pt-PT" sz="2000" b="1" u="none" strike="noStrike" dirty="0" smtClean="0">
                          <a:effectLst/>
                        </a:rPr>
                        <a:t> Trabalhadores 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4012123"/>
                  </a:ext>
                </a:extLst>
              </a:tr>
              <a:tr h="3562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1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u="none" strike="noStrike">
                          <a:effectLst/>
                        </a:rPr>
                        <a:t>Cidade Capital Huambo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u="none" strike="noStrike" dirty="0">
                          <a:effectLst/>
                        </a:rPr>
                        <a:t>258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2801564"/>
                  </a:ext>
                </a:extLst>
              </a:tr>
              <a:tr h="3562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2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u="none" strike="noStrike" dirty="0">
                          <a:effectLst/>
                        </a:rPr>
                        <a:t>Cidade da Caála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u="none" strike="noStrike">
                          <a:effectLst/>
                        </a:rPr>
                        <a:t>60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5262243"/>
                  </a:ext>
                </a:extLst>
              </a:tr>
              <a:tr h="3562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3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u="none" strike="noStrike" dirty="0">
                          <a:effectLst/>
                        </a:rPr>
                        <a:t>Centralidade do Lossambo</a:t>
                      </a:r>
                      <a:endParaRPr lang="pt-P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2000" u="none" strike="noStrike">
                          <a:effectLst/>
                        </a:rPr>
                        <a:t>27</a:t>
                      </a:r>
                      <a:endParaRPr lang="pt-P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3560003"/>
                  </a:ext>
                </a:extLst>
              </a:tr>
              <a:tr h="3562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>
                          <a:effectLst/>
                        </a:rPr>
                        <a:t> 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u="none" strike="noStrike">
                          <a:effectLst/>
                        </a:rPr>
                        <a:t>Total 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2000" u="none" strike="noStrike" dirty="0">
                          <a:effectLst/>
                        </a:rPr>
                        <a:t>345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6831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62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856985" cy="9361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PT" sz="2400" b="1" u="sng" dirty="0" smtClean="0"/>
              <a:t>NÍVEL ACADÉMICO E N.º DE TRABALHADORES POR 1.000 LIGAÇÕES</a:t>
            </a:r>
            <a:br>
              <a:rPr lang="pt-PT" sz="2400" b="1" u="sng" dirty="0" smtClean="0"/>
            </a:br>
            <a:r>
              <a:rPr lang="pt-PT" sz="2400" b="1" u="sng" dirty="0" smtClean="0"/>
              <a:t> </a:t>
            </a:r>
            <a:endParaRPr lang="pt-PT" sz="2400" b="1" u="sng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51598"/>
              </p:ext>
            </p:extLst>
          </p:nvPr>
        </p:nvGraphicFramePr>
        <p:xfrm>
          <a:off x="-1" y="872432"/>
          <a:ext cx="9144001" cy="60038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371">
                  <a:extLst>
                    <a:ext uri="{9D8B030D-6E8A-4147-A177-3AD203B41FA5}">
                      <a16:colId xmlns:a16="http://schemas.microsoft.com/office/drawing/2014/main" val="3326515330"/>
                    </a:ext>
                  </a:extLst>
                </a:gridCol>
                <a:gridCol w="2263333">
                  <a:extLst>
                    <a:ext uri="{9D8B030D-6E8A-4147-A177-3AD203B41FA5}">
                      <a16:colId xmlns:a16="http://schemas.microsoft.com/office/drawing/2014/main" val="2092432407"/>
                    </a:ext>
                  </a:extLst>
                </a:gridCol>
                <a:gridCol w="1155080">
                  <a:extLst>
                    <a:ext uri="{9D8B030D-6E8A-4147-A177-3AD203B41FA5}">
                      <a16:colId xmlns:a16="http://schemas.microsoft.com/office/drawing/2014/main" val="3387110454"/>
                    </a:ext>
                  </a:extLst>
                </a:gridCol>
                <a:gridCol w="874115">
                  <a:extLst>
                    <a:ext uri="{9D8B030D-6E8A-4147-A177-3AD203B41FA5}">
                      <a16:colId xmlns:a16="http://schemas.microsoft.com/office/drawing/2014/main" val="330876400"/>
                    </a:ext>
                  </a:extLst>
                </a:gridCol>
                <a:gridCol w="874115">
                  <a:extLst>
                    <a:ext uri="{9D8B030D-6E8A-4147-A177-3AD203B41FA5}">
                      <a16:colId xmlns:a16="http://schemas.microsoft.com/office/drawing/2014/main" val="340343210"/>
                    </a:ext>
                  </a:extLst>
                </a:gridCol>
                <a:gridCol w="967769">
                  <a:extLst>
                    <a:ext uri="{9D8B030D-6E8A-4147-A177-3AD203B41FA5}">
                      <a16:colId xmlns:a16="http://schemas.microsoft.com/office/drawing/2014/main" val="1850677184"/>
                    </a:ext>
                  </a:extLst>
                </a:gridCol>
                <a:gridCol w="967769">
                  <a:extLst>
                    <a:ext uri="{9D8B030D-6E8A-4147-A177-3AD203B41FA5}">
                      <a16:colId xmlns:a16="http://schemas.microsoft.com/office/drawing/2014/main" val="2471830562"/>
                    </a:ext>
                  </a:extLst>
                </a:gridCol>
                <a:gridCol w="905334">
                  <a:extLst>
                    <a:ext uri="{9D8B030D-6E8A-4147-A177-3AD203B41FA5}">
                      <a16:colId xmlns:a16="http://schemas.microsoft.com/office/drawing/2014/main" val="1724355181"/>
                    </a:ext>
                  </a:extLst>
                </a:gridCol>
                <a:gridCol w="874115">
                  <a:extLst>
                    <a:ext uri="{9D8B030D-6E8A-4147-A177-3AD203B41FA5}">
                      <a16:colId xmlns:a16="http://schemas.microsoft.com/office/drawing/2014/main" val="880449586"/>
                    </a:ext>
                  </a:extLst>
                </a:gridCol>
              </a:tblGrid>
              <a:tr h="517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N.º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>
                          <a:effectLst/>
                        </a:rPr>
                        <a:t>CATEGORIA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Ontem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Hoje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Amanhã ( Previsões)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081769"/>
                  </a:ext>
                </a:extLst>
              </a:tr>
              <a:tr h="9636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>
                          <a:effectLst/>
                        </a:rPr>
                        <a:t> 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2014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2015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2016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2017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       2018              ( Até Julho/18)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2019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u="none" strike="noStrike">
                          <a:effectLst/>
                        </a:rPr>
                        <a:t>2020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7314611"/>
                  </a:ext>
                </a:extLst>
              </a:tr>
              <a:tr h="5405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u="none" strike="noStrike">
                          <a:effectLst/>
                        </a:rPr>
                        <a:t>Técnicos Superiores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9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9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 dirty="0" smtClean="0">
                          <a:effectLst/>
                        </a:rPr>
                        <a:t>11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20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30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2822005"/>
                  </a:ext>
                </a:extLst>
              </a:tr>
              <a:tr h="5405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2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u="none" strike="noStrike">
                          <a:effectLst/>
                        </a:rPr>
                        <a:t>Técnicos Médios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21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22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21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25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 dirty="0" smtClean="0">
                          <a:effectLst/>
                        </a:rPr>
                        <a:t>24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30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7450139"/>
                  </a:ext>
                </a:extLst>
              </a:tr>
              <a:tr h="5405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u="none" strike="noStrike">
                          <a:effectLst/>
                        </a:rPr>
                        <a:t>Técnicos 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47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48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51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53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120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175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7425023"/>
                  </a:ext>
                </a:extLst>
              </a:tr>
              <a:tr h="5405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u="none" strike="noStrike">
                          <a:effectLst/>
                        </a:rPr>
                        <a:t>Técnicos básicos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80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80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88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91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93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85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65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5892043"/>
                  </a:ext>
                </a:extLst>
              </a:tr>
              <a:tr h="5405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u="none" strike="noStrike">
                          <a:effectLst/>
                        </a:rPr>
                        <a:t>1 à  4.ª Classe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46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46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42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15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u="none" strike="noStrike">
                          <a:effectLst/>
                        </a:rPr>
                        <a:t>10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933790"/>
                  </a:ext>
                </a:extLst>
              </a:tr>
              <a:tr h="540571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>
                          <a:effectLst/>
                        </a:rPr>
                        <a:t> 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b="1" u="none" strike="noStrike" dirty="0">
                          <a:effectLst/>
                        </a:rPr>
                        <a:t>Total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u="none" strike="noStrike" dirty="0">
                          <a:effectLst/>
                        </a:rPr>
                        <a:t>193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u="none" strike="noStrike" dirty="0">
                          <a:effectLst/>
                        </a:rPr>
                        <a:t>199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u="none" strike="noStrike" dirty="0">
                          <a:effectLst/>
                        </a:rPr>
                        <a:t>211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u="none" strike="noStrike" dirty="0">
                          <a:effectLst/>
                        </a:rPr>
                        <a:t>219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u="none" strike="noStrike" dirty="0">
                          <a:effectLst/>
                        </a:rPr>
                        <a:t>223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u="none" strike="noStrike" dirty="0">
                          <a:effectLst/>
                        </a:rPr>
                        <a:t>270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u="none" strike="noStrike" dirty="0">
                          <a:effectLst/>
                        </a:rPr>
                        <a:t>325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8833257"/>
                  </a:ext>
                </a:extLst>
              </a:tr>
              <a:tr h="540571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>
                          <a:effectLst/>
                        </a:rPr>
                        <a:t> 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b="1" u="none" strike="noStrike" dirty="0">
                          <a:effectLst/>
                        </a:rPr>
                        <a:t>Incremento ( %)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>
                          <a:effectLst/>
                        </a:rPr>
                        <a:t> 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3,1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6,0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3,8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1,8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21,1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20,4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6492484"/>
                  </a:ext>
                </a:extLst>
              </a:tr>
              <a:tr h="540571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>
                          <a:effectLst/>
                        </a:rPr>
                        <a:t> 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b="1" u="none" strike="noStrike" dirty="0">
                          <a:effectLst/>
                        </a:rPr>
                        <a:t>N.º de trabalhadores por 1.000 ligações domiciliárias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14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14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effectLst/>
                        </a:rPr>
                        <a:t>11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8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7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6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effectLst/>
                        </a:rPr>
                        <a:t>6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228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60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Gráfico demonstrativo do nível académico da Força de trabalho</a:t>
            </a:r>
            <a:endParaRPr lang="pt-PT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945098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71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1374"/>
            <a:ext cx="82296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SzPct val="100000"/>
              <a:buChar char="•"/>
              <a:defRPr b="1">
                <a:solidFill>
                  <a:srgbClr val="00279F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rgbClr val="00279F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SzPct val="100000"/>
              <a:buChar char="•"/>
              <a:defRPr sz="1400">
                <a:solidFill>
                  <a:srgbClr val="00279F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rgbClr val="00279F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SzPct val="100000"/>
              <a:buChar char="•"/>
              <a:defRPr sz="1400">
                <a:solidFill>
                  <a:srgbClr val="00279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1400">
                <a:solidFill>
                  <a:srgbClr val="00279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1400">
                <a:solidFill>
                  <a:srgbClr val="00279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1400">
                <a:solidFill>
                  <a:srgbClr val="00279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1400">
                <a:solidFill>
                  <a:srgbClr val="00279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dirty="0" smtClean="0">
                <a:solidFill>
                  <a:schemeClr val="tx1"/>
                </a:solidFill>
                <a:latin typeface="Gill Sans MT" pitchFamily="34" charset="0"/>
              </a:rPr>
              <a:t>                           </a:t>
            </a:r>
            <a:br>
              <a:rPr lang="pt-PT" altLang="pt-PT" sz="2400" dirty="0" smtClean="0">
                <a:solidFill>
                  <a:schemeClr val="tx1"/>
                </a:solidFill>
                <a:latin typeface="Gill Sans MT" pitchFamily="34" charset="0"/>
              </a:rPr>
            </a:br>
            <a:r>
              <a:rPr lang="pt-PT" altLang="pt-PT" sz="2400" dirty="0" smtClean="0">
                <a:solidFill>
                  <a:schemeClr val="tx1"/>
                </a:solidFill>
                <a:latin typeface="Gill Sans MT" pitchFamily="34" charset="0"/>
              </a:rPr>
              <a:t>      BASES PARA PROSSECUÇÃO DOS OBJECTIVOS </a:t>
            </a:r>
            <a:br>
              <a:rPr lang="pt-PT" altLang="pt-PT" sz="2400" dirty="0" smtClean="0">
                <a:solidFill>
                  <a:schemeClr val="tx1"/>
                </a:solidFill>
                <a:latin typeface="Gill Sans MT" pitchFamily="34" charset="0"/>
              </a:rPr>
            </a:br>
            <a:r>
              <a:rPr lang="pt-PT" altLang="pt-PT" sz="2400" dirty="0" smtClean="0">
                <a:solidFill>
                  <a:schemeClr val="tx1"/>
                </a:solidFill>
                <a:latin typeface="Gill Sans MT" pitchFamily="34" charset="0"/>
              </a:rPr>
              <a:t>PARA OS RECURSOS HUMANOS</a:t>
            </a:r>
            <a:endParaRPr lang="pt-PT" altLang="pt-PT" sz="24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spcBef>
                <a:spcPct val="70000"/>
              </a:spcBef>
              <a:buNone/>
            </a:pPr>
            <a:endParaRPr lang="pt-PT" altLang="pt-PT" sz="2000" b="1" dirty="0" smtClean="0"/>
          </a:p>
          <a:p>
            <a:pPr marL="0" indent="0" algn="just">
              <a:spcBef>
                <a:spcPct val="70000"/>
              </a:spcBef>
              <a:buNone/>
            </a:pPr>
            <a:r>
              <a:rPr lang="pt-PT" altLang="pt-PT" sz="2000" b="1" dirty="0" smtClean="0"/>
              <a:t>Conscientes da importância da adequação do Capital Humano para a prossecução dos objectivos da EASH e para o seu desenvolvimento pretende-se realizar as seguintes acções :</a:t>
            </a:r>
          </a:p>
          <a:p>
            <a:pPr lvl="1" algn="just">
              <a:spcBef>
                <a:spcPct val="70000"/>
              </a:spcBef>
              <a:buFont typeface="Wingdings" pitchFamily="2" charset="2"/>
              <a:buChar char="ü"/>
            </a:pPr>
            <a:r>
              <a:rPr lang="pt-PT" altLang="pt-PT" sz="2000" i="1" dirty="0" smtClean="0"/>
              <a:t>Melhorar, substancialmente, a  eficiência da Empresa; </a:t>
            </a:r>
          </a:p>
          <a:p>
            <a:pPr lvl="1" algn="just">
              <a:spcBef>
                <a:spcPct val="70000"/>
              </a:spcBef>
              <a:buFont typeface="Wingdings" pitchFamily="2" charset="2"/>
              <a:buChar char="ü"/>
            </a:pPr>
            <a:r>
              <a:rPr lang="pt-PT" altLang="pt-PT" sz="2000" i="1" dirty="0" smtClean="0"/>
              <a:t>Orientar as pessoas para os Valores considerados estratégicos para a Empresa;</a:t>
            </a:r>
          </a:p>
          <a:p>
            <a:pPr lvl="1">
              <a:buFont typeface="Wingdings" pitchFamily="2" charset="2"/>
              <a:buChar char="ü"/>
            </a:pPr>
            <a:r>
              <a:rPr lang="pt-PT" altLang="pt-PT" sz="2000" i="1" dirty="0" smtClean="0"/>
              <a:t>Alinhar os objectivos individuais com os objectivos da Empresa;</a:t>
            </a:r>
          </a:p>
          <a:p>
            <a:pPr lvl="1">
              <a:buFont typeface="Wingdings" pitchFamily="2" charset="2"/>
              <a:buChar char="ü"/>
            </a:pPr>
            <a:r>
              <a:rPr lang="pt-PT" altLang="pt-PT" sz="2000" i="1" dirty="0" smtClean="0"/>
              <a:t>Ter as pessoas certas nos lugares certos;</a:t>
            </a:r>
          </a:p>
          <a:p>
            <a:pPr lvl="1">
              <a:buFont typeface="Wingdings" pitchFamily="2" charset="2"/>
              <a:buChar char="ü"/>
            </a:pPr>
            <a:r>
              <a:rPr lang="pt-PT" altLang="pt-PT" sz="2000" i="1" dirty="0" smtClean="0"/>
              <a:t>Motivar, reter e desenvolver as pessoas críticas ( problemáticas)</a:t>
            </a:r>
          </a:p>
          <a:p>
            <a:pPr lvl="1">
              <a:buFont typeface="Wingdings" pitchFamily="2" charset="2"/>
              <a:buChar char="ü"/>
            </a:pPr>
            <a:r>
              <a:rPr lang="pt-PT" altLang="pt-PT" sz="2000" i="1" dirty="0" smtClean="0"/>
              <a:t>Distinguir e recompensar os bons desempenhos</a:t>
            </a:r>
            <a:r>
              <a:rPr lang="pt-PT" altLang="pt-PT" sz="2000" dirty="0" smtClean="0"/>
              <a:t>.</a:t>
            </a:r>
            <a:r>
              <a:rPr lang="pt-PT" altLang="zh-CN" sz="2000" dirty="0" smtClean="0">
                <a:ea typeface="宋体" pitchFamily="2" charset="-122"/>
              </a:rPr>
              <a:t/>
            </a:r>
            <a:br>
              <a:rPr lang="pt-PT" altLang="zh-CN" sz="2000" dirty="0" smtClean="0">
                <a:ea typeface="宋体" pitchFamily="2" charset="-122"/>
              </a:rPr>
            </a:br>
            <a:endParaRPr lang="pt-PT" altLang="pt-PT" sz="2000" dirty="0" smtClean="0">
              <a:ea typeface="宋体" pitchFamily="2" charset="-122"/>
            </a:endParaRPr>
          </a:p>
          <a:p>
            <a:endParaRPr lang="pt-PT" altLang="pt-PT" sz="2000" dirty="0" smtClean="0"/>
          </a:p>
        </p:txBody>
      </p:sp>
    </p:spTree>
    <p:extLst>
      <p:ext uri="{BB962C8B-B14F-4D97-AF65-F5344CB8AC3E}">
        <p14:creationId xmlns:p14="http://schemas.microsoft.com/office/powerpoint/2010/main" val="33938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7" y="274638"/>
            <a:ext cx="9108500" cy="850106"/>
          </a:xfrm>
        </p:spPr>
        <p:txBody>
          <a:bodyPr>
            <a:noAutofit/>
          </a:bodyPr>
          <a:lstStyle/>
          <a:p>
            <a:r>
              <a:rPr lang="pt-PT" sz="2800" dirty="0" smtClean="0"/>
              <a:t>NECESSIDADES REAIS DE ÁGUA DA CIDADE DO HUAMBO</a:t>
            </a:r>
            <a:br>
              <a:rPr lang="pt-PT" sz="2800" dirty="0" smtClean="0"/>
            </a:br>
            <a:r>
              <a:rPr lang="pt-PT" sz="2800" dirty="0" smtClean="0"/>
              <a:t> PROJECÇÃO   2016-2033</a:t>
            </a:r>
            <a:endParaRPr lang="pt-PT" sz="28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54042" y="4753196"/>
            <a:ext cx="9108500" cy="478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000" dirty="0" smtClean="0"/>
              <a:t>Actualmente registamos um défice na ordem de 60% em relação as necessidades reais </a:t>
            </a:r>
            <a:endParaRPr lang="pt-PT" sz="20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79512" y="5223083"/>
            <a:ext cx="91085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000" dirty="0" smtClean="0"/>
              <a:t>Com a entrada no proximo ano do novo  sistema de água teremos uma cobertura quase total na ordem 130 % </a:t>
            </a:r>
            <a:endParaRPr lang="pt-PT" sz="20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54042" y="6140013"/>
            <a:ext cx="8725353" cy="418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000" dirty="0" smtClean="0"/>
              <a:t>A partir dos anos 2024 haverá necessidade de se construir novo sistema de abastecimento de água da cidade do Huambo</a:t>
            </a:r>
            <a:endParaRPr lang="pt-PT" sz="2000" dirty="0"/>
          </a:p>
        </p:txBody>
      </p:sp>
      <p:graphicFrame>
        <p:nvGraphicFramePr>
          <p:cNvPr id="1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120715"/>
              </p:ext>
            </p:extLst>
          </p:nvPr>
        </p:nvGraphicFramePr>
        <p:xfrm>
          <a:off x="300099" y="1124744"/>
          <a:ext cx="8579296" cy="32403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28590">
                  <a:extLst>
                    <a:ext uri="{9D8B030D-6E8A-4147-A177-3AD203B41FA5}">
                      <a16:colId xmlns:a16="http://schemas.microsoft.com/office/drawing/2014/main" val="1906023296"/>
                    </a:ext>
                  </a:extLst>
                </a:gridCol>
                <a:gridCol w="494688">
                  <a:extLst>
                    <a:ext uri="{9D8B030D-6E8A-4147-A177-3AD203B41FA5}">
                      <a16:colId xmlns:a16="http://schemas.microsoft.com/office/drawing/2014/main" val="544383250"/>
                    </a:ext>
                  </a:extLst>
                </a:gridCol>
                <a:gridCol w="346282">
                  <a:extLst>
                    <a:ext uri="{9D8B030D-6E8A-4147-A177-3AD203B41FA5}">
                      <a16:colId xmlns:a16="http://schemas.microsoft.com/office/drawing/2014/main" val="1166162074"/>
                    </a:ext>
                  </a:extLst>
                </a:gridCol>
                <a:gridCol w="402817">
                  <a:extLst>
                    <a:ext uri="{9D8B030D-6E8A-4147-A177-3AD203B41FA5}">
                      <a16:colId xmlns:a16="http://schemas.microsoft.com/office/drawing/2014/main" val="1206702665"/>
                    </a:ext>
                  </a:extLst>
                </a:gridCol>
                <a:gridCol w="402817">
                  <a:extLst>
                    <a:ext uri="{9D8B030D-6E8A-4147-A177-3AD203B41FA5}">
                      <a16:colId xmlns:a16="http://schemas.microsoft.com/office/drawing/2014/main" val="2892803001"/>
                    </a:ext>
                  </a:extLst>
                </a:gridCol>
                <a:gridCol w="303879">
                  <a:extLst>
                    <a:ext uri="{9D8B030D-6E8A-4147-A177-3AD203B41FA5}">
                      <a16:colId xmlns:a16="http://schemas.microsoft.com/office/drawing/2014/main" val="4168042111"/>
                    </a:ext>
                  </a:extLst>
                </a:gridCol>
                <a:gridCol w="402817">
                  <a:extLst>
                    <a:ext uri="{9D8B030D-6E8A-4147-A177-3AD203B41FA5}">
                      <a16:colId xmlns:a16="http://schemas.microsoft.com/office/drawing/2014/main" val="1013190395"/>
                    </a:ext>
                  </a:extLst>
                </a:gridCol>
                <a:gridCol w="402817">
                  <a:extLst>
                    <a:ext uri="{9D8B030D-6E8A-4147-A177-3AD203B41FA5}">
                      <a16:colId xmlns:a16="http://schemas.microsoft.com/office/drawing/2014/main" val="1603473420"/>
                    </a:ext>
                  </a:extLst>
                </a:gridCol>
                <a:gridCol w="572424">
                  <a:extLst>
                    <a:ext uri="{9D8B030D-6E8A-4147-A177-3AD203B41FA5}">
                      <a16:colId xmlns:a16="http://schemas.microsoft.com/office/drawing/2014/main" val="2790851691"/>
                    </a:ext>
                  </a:extLst>
                </a:gridCol>
                <a:gridCol w="416951">
                  <a:extLst>
                    <a:ext uri="{9D8B030D-6E8A-4147-A177-3AD203B41FA5}">
                      <a16:colId xmlns:a16="http://schemas.microsoft.com/office/drawing/2014/main" val="1428458254"/>
                    </a:ext>
                  </a:extLst>
                </a:gridCol>
                <a:gridCol w="402817">
                  <a:extLst>
                    <a:ext uri="{9D8B030D-6E8A-4147-A177-3AD203B41FA5}">
                      <a16:colId xmlns:a16="http://schemas.microsoft.com/office/drawing/2014/main" val="1871939025"/>
                    </a:ext>
                  </a:extLst>
                </a:gridCol>
                <a:gridCol w="402817">
                  <a:extLst>
                    <a:ext uri="{9D8B030D-6E8A-4147-A177-3AD203B41FA5}">
                      <a16:colId xmlns:a16="http://schemas.microsoft.com/office/drawing/2014/main" val="515300618"/>
                    </a:ext>
                  </a:extLst>
                </a:gridCol>
                <a:gridCol w="402817">
                  <a:extLst>
                    <a:ext uri="{9D8B030D-6E8A-4147-A177-3AD203B41FA5}">
                      <a16:colId xmlns:a16="http://schemas.microsoft.com/office/drawing/2014/main" val="1451847817"/>
                    </a:ext>
                  </a:extLst>
                </a:gridCol>
                <a:gridCol w="402817">
                  <a:extLst>
                    <a:ext uri="{9D8B030D-6E8A-4147-A177-3AD203B41FA5}">
                      <a16:colId xmlns:a16="http://schemas.microsoft.com/office/drawing/2014/main" val="2486194741"/>
                    </a:ext>
                  </a:extLst>
                </a:gridCol>
                <a:gridCol w="402817">
                  <a:extLst>
                    <a:ext uri="{9D8B030D-6E8A-4147-A177-3AD203B41FA5}">
                      <a16:colId xmlns:a16="http://schemas.microsoft.com/office/drawing/2014/main" val="2731041039"/>
                    </a:ext>
                  </a:extLst>
                </a:gridCol>
                <a:gridCol w="367482">
                  <a:extLst>
                    <a:ext uri="{9D8B030D-6E8A-4147-A177-3AD203B41FA5}">
                      <a16:colId xmlns:a16="http://schemas.microsoft.com/office/drawing/2014/main" val="556928417"/>
                    </a:ext>
                  </a:extLst>
                </a:gridCol>
                <a:gridCol w="367482">
                  <a:extLst>
                    <a:ext uri="{9D8B030D-6E8A-4147-A177-3AD203B41FA5}">
                      <a16:colId xmlns:a16="http://schemas.microsoft.com/office/drawing/2014/main" val="1079403060"/>
                    </a:ext>
                  </a:extLst>
                </a:gridCol>
                <a:gridCol w="367482">
                  <a:extLst>
                    <a:ext uri="{9D8B030D-6E8A-4147-A177-3AD203B41FA5}">
                      <a16:colId xmlns:a16="http://schemas.microsoft.com/office/drawing/2014/main" val="4229779301"/>
                    </a:ext>
                  </a:extLst>
                </a:gridCol>
                <a:gridCol w="388683">
                  <a:extLst>
                    <a:ext uri="{9D8B030D-6E8A-4147-A177-3AD203B41FA5}">
                      <a16:colId xmlns:a16="http://schemas.microsoft.com/office/drawing/2014/main" val="3743942868"/>
                    </a:ext>
                  </a:extLst>
                </a:gridCol>
              </a:tblGrid>
              <a:tr h="50314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DESIGNAÇÃO </a:t>
                      </a:r>
                      <a:endParaRPr lang="pt-P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Regime de 18h/dia ( actual)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>
                          <a:effectLst/>
                        </a:rPr>
                        <a:t>Regime  de 24h/dia ( futuro)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391972"/>
                  </a:ext>
                </a:extLst>
              </a:tr>
              <a:tr h="2187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pt-P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2016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2017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2018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2019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2020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2021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2022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2023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2024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2025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2026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2027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2028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2029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2030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2031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2032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2033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extLst>
                  <a:ext uri="{0D108BD9-81ED-4DB2-BD59-A6C34878D82A}">
                    <a16:rowId xmlns:a16="http://schemas.microsoft.com/office/drawing/2014/main" val="3623694718"/>
                  </a:ext>
                </a:extLst>
              </a:tr>
              <a:tr h="42384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População  da cidade do Huambo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713 134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734 528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756 564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779 261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802 639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826 718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851 519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877 065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903 377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930 478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958 392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987 144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1 016 759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1 047 261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1 078 679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1 111 040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1 144 371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1 178 702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extLst>
                  <a:ext uri="{0D108BD9-81ED-4DB2-BD59-A6C34878D82A}">
                    <a16:rowId xmlns:a16="http://schemas.microsoft.com/office/drawing/2014/main" val="4184875802"/>
                  </a:ext>
                </a:extLst>
              </a:tr>
              <a:tr h="51955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Consumo de água por Capita/dia ( litros)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80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80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82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83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extLst>
                  <a:ext uri="{0D108BD9-81ED-4DB2-BD59-A6C34878D82A}">
                    <a16:rowId xmlns:a16="http://schemas.microsoft.com/office/drawing/2014/main" val="1801437109"/>
                  </a:ext>
                </a:extLst>
              </a:tr>
              <a:tr h="51955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Necessidades  de água da cidade do Huambo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57 051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58 762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60 525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62 341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64 211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66 137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68 122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70 165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72 270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74 438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76 671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78 972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81 341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83 781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86 294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89 994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93 838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97 832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extLst>
                  <a:ext uri="{0D108BD9-81ED-4DB2-BD59-A6C34878D82A}">
                    <a16:rowId xmlns:a16="http://schemas.microsoft.com/office/drawing/2014/main" val="953805096"/>
                  </a:ext>
                </a:extLst>
              </a:tr>
              <a:tr h="57424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Capacidade  de produção de água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24 480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>
                          <a:effectLst/>
                        </a:rPr>
                        <a:t>24 480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800" u="none" strike="noStrike" dirty="0">
                          <a:effectLst/>
                        </a:rPr>
                        <a:t>24 480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70 480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70 480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70 480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70 480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70 480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70 480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extLst>
                  <a:ext uri="{0D108BD9-81ED-4DB2-BD59-A6C34878D82A}">
                    <a16:rowId xmlns:a16="http://schemas.microsoft.com/office/drawing/2014/main" val="2370481073"/>
                  </a:ext>
                </a:extLst>
              </a:tr>
              <a:tr h="21875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effectLst/>
                        </a:rPr>
                        <a:t>Diferença</a:t>
                      </a:r>
                      <a:endParaRPr lang="pt-P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-32 571</a:t>
                      </a:r>
                      <a:endParaRPr lang="pt-PT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-34 282</a:t>
                      </a:r>
                      <a:endParaRPr lang="pt-PT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-36 045</a:t>
                      </a:r>
                      <a:endParaRPr lang="pt-PT" sz="8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8 139</a:t>
                      </a:r>
                      <a:endParaRPr lang="pt-PT" sz="8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6 269</a:t>
                      </a:r>
                      <a:endParaRPr lang="pt-PT" sz="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4 343</a:t>
                      </a:r>
                      <a:endParaRPr lang="pt-PT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2 358</a:t>
                      </a:r>
                      <a:endParaRPr lang="pt-PT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315</a:t>
                      </a:r>
                      <a:endParaRPr lang="pt-PT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-1 790</a:t>
                      </a:r>
                      <a:endParaRPr lang="pt-PT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-3 958</a:t>
                      </a:r>
                      <a:endParaRPr lang="pt-PT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-6 191</a:t>
                      </a:r>
                      <a:endParaRPr lang="pt-PT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-8 492</a:t>
                      </a:r>
                      <a:endParaRPr lang="pt-PT" sz="8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-10 861</a:t>
                      </a:r>
                      <a:endParaRPr lang="pt-PT" sz="8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-13 301</a:t>
                      </a:r>
                      <a:endParaRPr lang="pt-PT" sz="8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-15 814</a:t>
                      </a:r>
                      <a:endParaRPr lang="pt-PT" sz="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 dirty="0">
                          <a:effectLst/>
                        </a:rPr>
                        <a:t>-19 514</a:t>
                      </a:r>
                      <a:endParaRPr lang="pt-PT" sz="8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-23 358</a:t>
                      </a:r>
                      <a:endParaRPr lang="pt-PT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800" u="none" strike="noStrike">
                          <a:effectLst/>
                        </a:rPr>
                        <a:t>-27 352</a:t>
                      </a:r>
                      <a:endParaRPr lang="pt-PT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extLst>
                  <a:ext uri="{0D108BD9-81ED-4DB2-BD59-A6C34878D82A}">
                    <a16:rowId xmlns:a16="http://schemas.microsoft.com/office/drawing/2014/main" val="1962556810"/>
                  </a:ext>
                </a:extLst>
              </a:tr>
              <a:tr h="26250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u="none" strike="noStrike" dirty="0">
                          <a:effectLst/>
                        </a:rPr>
                        <a:t>% do Défice 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-57,1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-58,3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-59,6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>
                          <a:effectLst/>
                        </a:rPr>
                        <a:t>13,1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>
                          <a:effectLst/>
                        </a:rPr>
                        <a:t>9,8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effectLst/>
                        </a:rPr>
                        <a:t>6,6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effectLst/>
                        </a:rPr>
                        <a:t>3,5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effectLst/>
                        </a:rPr>
                        <a:t>0,4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-2,5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-5,3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-8,1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-10,8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-13,4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-15,9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-18,3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-21,7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-24,9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-28,0</a:t>
                      </a:r>
                      <a:endParaRPr lang="pt-PT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7" marR="4067" marT="4067" marB="0" anchor="b"/>
                </a:tc>
                <a:extLst>
                  <a:ext uri="{0D108BD9-81ED-4DB2-BD59-A6C34878D82A}">
                    <a16:rowId xmlns:a16="http://schemas.microsoft.com/office/drawing/2014/main" val="2184704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290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1812</Words>
  <Application>Microsoft Office PowerPoint</Application>
  <PresentationFormat>Apresentação na tela (4:3)</PresentationFormat>
  <Paragraphs>615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宋体</vt:lpstr>
      <vt:lpstr>Arial</vt:lpstr>
      <vt:lpstr>Arial Black</vt:lpstr>
      <vt:lpstr>Book Antiqua</vt:lpstr>
      <vt:lpstr>Calibri</vt:lpstr>
      <vt:lpstr>Gill Sans MT</vt:lpstr>
      <vt:lpstr>Symbol</vt:lpstr>
      <vt:lpstr>Times New Roman</vt:lpstr>
      <vt:lpstr>Wingdings</vt:lpstr>
      <vt:lpstr>Tema do Office</vt:lpstr>
      <vt:lpstr>Apresentação do PowerPoint</vt:lpstr>
      <vt:lpstr>CONTEÚDO</vt:lpstr>
      <vt:lpstr>ESTRUTURA ORGANIZATIVA  E FUNCIONAL  DA EASH</vt:lpstr>
      <vt:lpstr>QUADRO ORGÂNICO DA EASH</vt:lpstr>
      <vt:lpstr>Apresentação do PowerPoint</vt:lpstr>
      <vt:lpstr>NÍVEL ACADÉMICO E N.º DE TRABALHADORES POR 1.000 LIGAÇÕES  </vt:lpstr>
      <vt:lpstr>Gráfico demonstrativo do nível académico da Força de trabalho</vt:lpstr>
      <vt:lpstr>                                  BASES PARA PROSSECUÇÃO DOS OBJECTIVOS  PARA OS RECURSOS HUMANOS</vt:lpstr>
      <vt:lpstr>NECESSIDADES REAIS DE ÁGUA DA CIDADE DO HUAMBO  PROJECÇÃO   2016-2033</vt:lpstr>
      <vt:lpstr>GRÁFICO DEMONSTRATIVO DAS NECESSIDADES DE ÁGUA</vt:lpstr>
      <vt:lpstr>ÁREA TÉCNICA</vt:lpstr>
      <vt:lpstr>2- PRODUÇÃO, DISTRIBUIÇÃO E NÍVEIS DE COBERTURA (Cidade do Huambo )</vt:lpstr>
      <vt:lpstr>ÁREA COMERCIAL E FINANÇAS</vt:lpstr>
      <vt:lpstr>FINANÇAS</vt:lpstr>
      <vt:lpstr>Demonstração financeira</vt:lpstr>
      <vt:lpstr>FINANÇAS/2018 Facturação/18</vt:lpstr>
      <vt:lpstr>CONT. Recebimentos/2018</vt:lpstr>
      <vt:lpstr>LINHAS ESTRATÉGICA PARA VIABILIZAR EMPRESA EM CURSO</vt:lpstr>
      <vt:lpstr>Cont. </vt:lpstr>
      <vt:lpstr>CONSTRANGIMENTOS REGISTADOS E PROPOSTA DE SOLUÇÃO</vt:lpstr>
      <vt:lpstr>Apresentação do PowerPoint</vt:lpstr>
      <vt:lpstr>Apresentação do PowerPoint</vt:lpstr>
      <vt:lpstr>NOVA CENTRAL DE DISTRIBUIÇÃO DE ÁGUA  EM CONCLUSÃO CD CAULULO  ( CD11) </vt:lpstr>
      <vt:lpstr>Instalação da nova conduta adutora  de 1000 mm</vt:lpstr>
      <vt:lpstr>Instalação da rede de distribuição e ligações domiciliarias  na cidade do Huambo ( Obras em curso)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hp hp</dc:creator>
  <cp:lastModifiedBy>Adolfo Gomes</cp:lastModifiedBy>
  <cp:revision>123</cp:revision>
  <dcterms:created xsi:type="dcterms:W3CDTF">2017-05-31T12:50:21Z</dcterms:created>
  <dcterms:modified xsi:type="dcterms:W3CDTF">2018-09-12T08:01:10Z</dcterms:modified>
</cp:coreProperties>
</file>