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9" r:id="rId3"/>
    <p:sldId id="290" r:id="rId4"/>
    <p:sldId id="277" r:id="rId5"/>
    <p:sldId id="298" r:id="rId6"/>
    <p:sldId id="300" r:id="rId7"/>
    <p:sldId id="287" r:id="rId8"/>
    <p:sldId id="293" r:id="rId9"/>
    <p:sldId id="296" r:id="rId10"/>
    <p:sldId id="301" r:id="rId11"/>
    <p:sldId id="294" r:id="rId12"/>
    <p:sldId id="302" r:id="rId13"/>
    <p:sldId id="29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4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6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1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67547"/>
            <a:ext cx="12192000" cy="142058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PARA A SUSTENTABILIDADE DA EPASKS-EP</a:t>
            </a:r>
            <a:endParaRPr lang="pt-P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3373" y="5383369"/>
            <a:ext cx="3417627" cy="820867"/>
          </a:xfrm>
        </p:spPr>
        <p:txBody>
          <a:bodyPr>
            <a:noAutofit/>
          </a:bodyPr>
          <a:lstStyle/>
          <a:p>
            <a:r>
              <a:rPr lang="pt-PT" sz="2800" dirty="0" smtClean="0"/>
              <a:t>Setembro 2018</a:t>
            </a:r>
          </a:p>
          <a:p>
            <a:r>
              <a:rPr lang="pt-PT" sz="2800" dirty="0" smtClean="0"/>
              <a:t>Lunda – Sul, Saurimo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" y="4960137"/>
            <a:ext cx="3660640" cy="15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5577" y="1345474"/>
            <a:ext cx="11247120" cy="5251268"/>
          </a:xfrm>
        </p:spPr>
        <p:txBody>
          <a:bodyPr>
            <a:noAutofit/>
          </a:bodyPr>
          <a:lstStyle/>
          <a:p>
            <a:endParaRPr lang="pt-PT" sz="2400" dirty="0" smtClean="0"/>
          </a:p>
          <a:p>
            <a:endParaRPr lang="pt-PT" sz="24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10840"/>
              </p:ext>
            </p:extLst>
          </p:nvPr>
        </p:nvGraphicFramePr>
        <p:xfrm>
          <a:off x="889350" y="1567773"/>
          <a:ext cx="10371550" cy="433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143">
                  <a:extLst>
                    <a:ext uri="{9D8B030D-6E8A-4147-A177-3AD203B41FA5}">
                      <a16:colId xmlns="" xmlns:a16="http://schemas.microsoft.com/office/drawing/2014/main" val="1518351378"/>
                    </a:ext>
                  </a:extLst>
                </a:gridCol>
                <a:gridCol w="2693096">
                  <a:extLst>
                    <a:ext uri="{9D8B030D-6E8A-4147-A177-3AD203B41FA5}">
                      <a16:colId xmlns="" xmlns:a16="http://schemas.microsoft.com/office/drawing/2014/main" val="777661340"/>
                    </a:ext>
                  </a:extLst>
                </a:gridCol>
                <a:gridCol w="2555311">
                  <a:extLst>
                    <a:ext uri="{9D8B030D-6E8A-4147-A177-3AD203B41FA5}">
                      <a16:colId xmlns="" xmlns:a16="http://schemas.microsoft.com/office/drawing/2014/main" val="1698254752"/>
                    </a:ext>
                  </a:extLst>
                </a:gridCol>
              </a:tblGrid>
              <a:tr h="92091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Descrição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err="1" smtClean="0"/>
                        <a:t>Projecção</a:t>
                      </a:r>
                      <a:endParaRPr lang="pt-PT" sz="2800" dirty="0" smtClean="0"/>
                    </a:p>
                    <a:p>
                      <a:pPr algn="ctr"/>
                      <a:r>
                        <a:rPr lang="pt-PT" sz="2800" dirty="0" smtClean="0"/>
                        <a:t>Jan-Dez 2018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err="1" smtClean="0"/>
                        <a:t>Projecção</a:t>
                      </a:r>
                      <a:endParaRPr lang="pt-PT" sz="2800" dirty="0" smtClean="0"/>
                    </a:p>
                    <a:p>
                      <a:pPr algn="ctr"/>
                      <a:r>
                        <a:rPr lang="pt-PT" sz="2800" dirty="0" smtClean="0"/>
                        <a:t>Jan-Dez 2019</a:t>
                      </a:r>
                      <a:endParaRPr lang="pt-P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616833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Receitas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103,224,103.18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146,091,322.00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578396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86,282,228.71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238,056,203.70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81614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CMVMC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27,915,593.85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55,050,000.00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9796217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Custos c/ pessoal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35,169,654.63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76,012,804.10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53744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</a:t>
                      </a:r>
                      <a:r>
                        <a:rPr lang="pt-PT" sz="2000" i="1" dirty="0" err="1" smtClean="0"/>
                        <a:t>Forn</a:t>
                      </a:r>
                      <a:r>
                        <a:rPr lang="pt-PT" sz="2000" i="1" dirty="0" smtClean="0"/>
                        <a:t>. </a:t>
                      </a:r>
                      <a:r>
                        <a:rPr lang="pt-PT" sz="2000" i="1" dirty="0" err="1" smtClean="0"/>
                        <a:t>Serv</a:t>
                      </a:r>
                      <a:r>
                        <a:rPr lang="pt-PT" sz="2000" i="1" dirty="0" smtClean="0"/>
                        <a:t>. Terceiros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23,063,558.48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32,551,933.20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0251609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Impostos e Taxas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2,062,981.49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4,641,466.40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612875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Outros (contadores, postos</a:t>
                      </a:r>
                      <a:r>
                        <a:rPr lang="pt-PT" sz="2000" i="1" baseline="0" dirty="0" smtClean="0"/>
                        <a:t> moveis, loja)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163,421.75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69.800,000.00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2325023"/>
                  </a:ext>
                </a:extLst>
              </a:tr>
              <a:tr h="445606">
                <a:tc>
                  <a:txBody>
                    <a:bodyPr/>
                    <a:lstStyle/>
                    <a:p>
                      <a:r>
                        <a:rPr lang="pt-PT" sz="2400" b="1" dirty="0" smtClean="0"/>
                        <a:t>Resultado operacional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1" dirty="0" smtClean="0"/>
                        <a:t>16,941,874.47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1" dirty="0" smtClean="0"/>
                        <a:t>-91,964,881.70</a:t>
                      </a:r>
                      <a:endParaRPr lang="pt-PT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280767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37266" y="569837"/>
            <a:ext cx="10348685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Custos e receitas operacionais - IDEAL</a:t>
            </a:r>
            <a:endParaRPr lang="pt-PT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9245" y="5950516"/>
            <a:ext cx="1778696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Tabela 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47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6250" y="553508"/>
            <a:ext cx="7896496" cy="1131905"/>
          </a:xfrm>
        </p:spPr>
        <p:txBody>
          <a:bodyPr>
            <a:normAutofit/>
          </a:bodyPr>
          <a:lstStyle/>
          <a:p>
            <a:r>
              <a:rPr lang="pt-PT" sz="4000" dirty="0" err="1" smtClean="0"/>
              <a:t>Projecções</a:t>
            </a:r>
            <a:r>
              <a:rPr lang="pt-PT" sz="4000" dirty="0" smtClean="0"/>
              <a:t> financeiras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6250" y="1775115"/>
            <a:ext cx="10363826" cy="3022352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A </a:t>
            </a:r>
            <a:r>
              <a:rPr lang="pt-PT" sz="1800" dirty="0" err="1" smtClean="0"/>
              <a:t>projecção</a:t>
            </a:r>
            <a:r>
              <a:rPr lang="pt-PT" sz="1800" dirty="0" smtClean="0"/>
              <a:t> anterior apresenta a situação prevista para o período 2018 – 2019;</a:t>
            </a:r>
          </a:p>
          <a:p>
            <a:pPr algn="just"/>
            <a:r>
              <a:rPr lang="pt-PT" sz="1800" dirty="0" smtClean="0"/>
              <a:t>Encontra-se já incluída na </a:t>
            </a:r>
            <a:r>
              <a:rPr lang="pt-PT" sz="1800" dirty="0" err="1" smtClean="0"/>
              <a:t>projecção</a:t>
            </a:r>
            <a:r>
              <a:rPr lang="pt-PT" sz="1800" dirty="0" smtClean="0"/>
              <a:t>, a utilização do novo tarifário de água potável, recentemente aprovado;</a:t>
            </a:r>
          </a:p>
          <a:p>
            <a:pPr algn="just"/>
            <a:r>
              <a:rPr lang="pt-PT" sz="1800" dirty="0" smtClean="0"/>
              <a:t>As </a:t>
            </a:r>
            <a:r>
              <a:rPr lang="pt-PT" sz="1800" dirty="0" err="1" smtClean="0"/>
              <a:t>projecções</a:t>
            </a:r>
            <a:r>
              <a:rPr lang="pt-PT" sz="1800" dirty="0" smtClean="0"/>
              <a:t> de receitas foram elaboradas considerando uma </a:t>
            </a:r>
            <a:r>
              <a:rPr lang="pt-PT" sz="1800" b="1" dirty="0" smtClean="0"/>
              <a:t>posição CONSERVADORA </a:t>
            </a:r>
            <a:r>
              <a:rPr lang="pt-PT" sz="1800" dirty="0" smtClean="0"/>
              <a:t>(TABELA 1)</a:t>
            </a:r>
          </a:p>
          <a:p>
            <a:pPr algn="just"/>
            <a:r>
              <a:rPr lang="pt-PT" sz="1800" dirty="0" smtClean="0"/>
              <a:t>As </a:t>
            </a:r>
            <a:r>
              <a:rPr lang="pt-PT" sz="1800" dirty="0" err="1" smtClean="0"/>
              <a:t>projecções</a:t>
            </a:r>
            <a:r>
              <a:rPr lang="pt-PT" sz="1800" dirty="0" smtClean="0"/>
              <a:t> de despesas foram elaboradas considerando uma posição o mais aproximada da realidade possível, tendo em conta o histórico e a forma de trabalhar da EPASKS;</a:t>
            </a:r>
          </a:p>
          <a:p>
            <a:pPr algn="just"/>
            <a:r>
              <a:rPr lang="pt-PT" sz="1800" dirty="0" smtClean="0"/>
              <a:t>De acordo com estas </a:t>
            </a:r>
            <a:r>
              <a:rPr lang="pt-PT" sz="1800" dirty="0" err="1" smtClean="0"/>
              <a:t>projecções</a:t>
            </a:r>
            <a:r>
              <a:rPr lang="pt-PT" sz="1800" dirty="0" smtClean="0"/>
              <a:t>, a EPASKS é financeiramente viável.</a:t>
            </a:r>
          </a:p>
          <a:p>
            <a:pPr marL="128016" lvl="1" indent="0" algn="just">
              <a:buNone/>
            </a:pPr>
            <a:endParaRPr lang="pt-PT" sz="1400" dirty="0" smtClean="0"/>
          </a:p>
          <a:p>
            <a:pPr marL="128016" lvl="1" indent="0" algn="just">
              <a:buNone/>
            </a:pPr>
            <a:r>
              <a:rPr lang="pt-PT" u="sng" dirty="0" smtClean="0"/>
              <a:t>As </a:t>
            </a:r>
            <a:r>
              <a:rPr lang="pt-PT" u="sng" dirty="0" err="1"/>
              <a:t>projecções</a:t>
            </a:r>
            <a:r>
              <a:rPr lang="pt-PT" u="sng" dirty="0"/>
              <a:t> de receitas foram elaboradas considerando uma </a:t>
            </a:r>
            <a:r>
              <a:rPr lang="pt-PT" b="1" u="sng" dirty="0"/>
              <a:t>posição </a:t>
            </a:r>
            <a:r>
              <a:rPr lang="pt-PT" b="1" u="sng" dirty="0" smtClean="0"/>
              <a:t>IDEAL </a:t>
            </a:r>
            <a:r>
              <a:rPr lang="pt-PT" u="sng" dirty="0" smtClean="0"/>
              <a:t>(TABELA 2)</a:t>
            </a:r>
          </a:p>
          <a:p>
            <a:pPr marL="128016" lvl="1" indent="0" algn="just">
              <a:buNone/>
            </a:pPr>
            <a:endParaRPr lang="pt-PT" sz="1400" u="sng" dirty="0" smtClean="0"/>
          </a:p>
          <a:p>
            <a:pPr marL="128016" lvl="1" indent="0" algn="just">
              <a:buNone/>
            </a:pPr>
            <a:r>
              <a:rPr lang="pt-PT" b="1" dirty="0" smtClean="0"/>
              <a:t>Nota:</a:t>
            </a:r>
            <a:r>
              <a:rPr lang="pt-PT" dirty="0" smtClean="0"/>
              <a:t> nas previsões da tabela 2 já incluímos os custos da montagem dos contadores na Centralidade, mas não refletimos isso nos proveitos porque achamos que os 1 moradores cheguem no final de 2019 inicio de 2020.</a:t>
            </a:r>
            <a:endParaRPr lang="pt-PT" dirty="0"/>
          </a:p>
          <a:p>
            <a:pPr marL="128016" lvl="1" indent="0" algn="just">
              <a:buNone/>
            </a:pPr>
            <a:endParaRPr lang="pt-PT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6250" y="553508"/>
            <a:ext cx="7896496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NOVO TARIFÁRIO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6250" y="1703093"/>
            <a:ext cx="8393512" cy="3022352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Implementamos o novo tarifário na </a:t>
            </a:r>
            <a:r>
              <a:rPr lang="pt-PT" sz="1800" dirty="0" err="1" smtClean="0"/>
              <a:t>facturação</a:t>
            </a:r>
            <a:r>
              <a:rPr lang="pt-PT" sz="1800" dirty="0" smtClean="0"/>
              <a:t> de Agosto 2018, através de estimativa.</a:t>
            </a:r>
          </a:p>
          <a:p>
            <a:pPr algn="just"/>
            <a:r>
              <a:rPr lang="pt-PT" sz="1800" dirty="0" smtClean="0"/>
              <a:t>No mês de Agosto através do </a:t>
            </a:r>
            <a:r>
              <a:rPr lang="pt-PT" sz="1800" dirty="0" err="1" smtClean="0"/>
              <a:t>Water</a:t>
            </a:r>
            <a:r>
              <a:rPr lang="pt-PT" sz="1800" dirty="0" smtClean="0"/>
              <a:t> Meter </a:t>
            </a:r>
            <a:r>
              <a:rPr lang="pt-PT" sz="1800" dirty="0" err="1" smtClean="0"/>
              <a:t>App</a:t>
            </a:r>
            <a:r>
              <a:rPr lang="pt-PT" sz="1800" dirty="0" smtClean="0"/>
              <a:t>*, já foi registada a 1 leitura de todos os clientes com contador.</a:t>
            </a:r>
          </a:p>
          <a:p>
            <a:pPr algn="just"/>
            <a:r>
              <a:rPr lang="pt-PT" sz="1800" dirty="0" smtClean="0"/>
              <a:t>Esta em curso a recolha da 2 leitura que irá permitir a </a:t>
            </a:r>
            <a:r>
              <a:rPr lang="pt-PT" sz="1800" dirty="0" err="1" smtClean="0"/>
              <a:t>facturação</a:t>
            </a:r>
            <a:r>
              <a:rPr lang="pt-PT" sz="1800" dirty="0" smtClean="0"/>
              <a:t> de Setembro 2018, a mesma já será processada por M3.</a:t>
            </a:r>
            <a:endParaRPr lang="pt-PT" sz="1800" dirty="0"/>
          </a:p>
          <a:p>
            <a:pPr algn="just"/>
            <a:r>
              <a:rPr lang="pt-PT" sz="1800" dirty="0" smtClean="0"/>
              <a:t>Com a recolha das Leituras estamos a recolher também as coordenadas GPS dos equipamentos e o numero de serie.</a:t>
            </a:r>
          </a:p>
          <a:p>
            <a:pPr algn="just"/>
            <a:r>
              <a:rPr lang="pt-PT" sz="1800" dirty="0" smtClean="0"/>
              <a:t>Iremos fazer um balanço do impacto do novo tarifário  no mês de Novembro, pois já teremos 3 leituras </a:t>
            </a:r>
            <a:r>
              <a:rPr lang="pt-PT" sz="1800" dirty="0" err="1" smtClean="0"/>
              <a:t>efectuadas</a:t>
            </a:r>
            <a:r>
              <a:rPr lang="pt-PT" sz="1800" dirty="0" smtClean="0"/>
              <a:t>, o que nos irá permitir fazer uma avaliação do perfil de consumo e do nível de cliente. </a:t>
            </a:r>
            <a:endParaRPr lang="pt-PT" sz="1800" dirty="0"/>
          </a:p>
          <a:p>
            <a:pPr algn="just"/>
            <a:endParaRPr lang="pt-PT" sz="1800" dirty="0" smtClean="0"/>
          </a:p>
          <a:p>
            <a:pPr marL="128016" lvl="1" indent="0" algn="just">
              <a:buNone/>
            </a:pPr>
            <a:r>
              <a:rPr lang="pt-PT" u="sng" dirty="0" smtClean="0"/>
              <a:t>* </a:t>
            </a:r>
            <a:r>
              <a:rPr lang="pt-PT" u="sng" dirty="0" err="1" smtClean="0"/>
              <a:t>Water</a:t>
            </a:r>
            <a:r>
              <a:rPr lang="pt-PT" u="sng" dirty="0" smtClean="0"/>
              <a:t> Meter APP – Aplicativo móvel integrado automaticamente com o nosso software de gestão.</a:t>
            </a:r>
            <a:endParaRPr lang="pt-PT" u="sng" dirty="0"/>
          </a:p>
          <a:p>
            <a:pPr marL="128016" lvl="1" indent="0">
              <a:buNone/>
            </a:pPr>
            <a:endParaRPr lang="pt-PT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72" y="685799"/>
            <a:ext cx="2389854" cy="49567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949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53595" y="553511"/>
            <a:ext cx="5839096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desafios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39034" y="1762590"/>
            <a:ext cx="10363826" cy="238352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Recrutamento e formação de pessoal com capacidade técnica;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Gestão profissional e orientada para o alcance de </a:t>
            </a:r>
            <a:r>
              <a:rPr lang="pt-PT" sz="1800" dirty="0" err="1" smtClean="0"/>
              <a:t>objectivos</a:t>
            </a:r>
            <a:r>
              <a:rPr lang="pt-PT" sz="18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Aquisição de materiais para as operações, de forma rápida e transparente;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Aumento da capacidade da rede de distribuição;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Implementação continua de boas práticas e procedimentos em todas as áreas;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Expansão das operações para as outras cidades da província.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Atendimento de excelência aos clientes;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Colocar em funcionamento o Piquete 24h;</a:t>
            </a:r>
            <a:endParaRPr lang="pt-PT" sz="1800" dirty="0"/>
          </a:p>
          <a:p>
            <a:pPr algn="just"/>
            <a:endParaRPr lang="pt-PT" sz="1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294325"/>
            <a:ext cx="972007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1800" dirty="0" smtClean="0"/>
              <a:t>O NOSSO FOCO É PRODUZIR ÁGUA COM QUALIDADE E EM QUANTIDADE</a:t>
            </a:r>
          </a:p>
          <a:p>
            <a:pPr marL="0" indent="0" algn="ctr">
              <a:buNone/>
            </a:pPr>
            <a:endParaRPr lang="pt-PT" sz="1500" dirty="0" smtClean="0"/>
          </a:p>
          <a:p>
            <a:pPr marL="0" indent="0" algn="ctr">
              <a:buNone/>
            </a:pPr>
            <a:r>
              <a:rPr lang="pt-PT" sz="8800" dirty="0" smtClean="0"/>
              <a:t>Obrigada</a:t>
            </a:r>
          </a:p>
          <a:p>
            <a:pPr marL="0" indent="0" algn="ctr">
              <a:buNone/>
            </a:pPr>
            <a:r>
              <a:rPr lang="pt-PT" sz="2400" dirty="0" smtClean="0"/>
              <a:t>Engª Solange Góis </a:t>
            </a:r>
          </a:p>
          <a:p>
            <a:pPr marL="0" indent="0" algn="ctr">
              <a:buNone/>
            </a:pPr>
            <a:r>
              <a:rPr lang="pt-PT" sz="2400" dirty="0" smtClean="0"/>
              <a:t> </a:t>
            </a:r>
            <a:r>
              <a:rPr lang="pt-PT" sz="2000" dirty="0" smtClean="0"/>
              <a:t>solange.gois@epasks.co.ao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66" y="5035640"/>
            <a:ext cx="2871596" cy="12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52" y="543320"/>
            <a:ext cx="10364451" cy="1072537"/>
          </a:xfrm>
        </p:spPr>
        <p:txBody>
          <a:bodyPr>
            <a:normAutofit/>
          </a:bodyPr>
          <a:lstStyle/>
          <a:p>
            <a:r>
              <a:rPr lang="pt-PT" sz="4000" dirty="0" smtClean="0"/>
              <a:t>ESPAÇO Geográfico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29652" y="1420163"/>
            <a:ext cx="10957548" cy="3490039"/>
          </a:xfrm>
        </p:spPr>
        <p:txBody>
          <a:bodyPr>
            <a:noAutofit/>
          </a:bodyPr>
          <a:lstStyle/>
          <a:p>
            <a:r>
              <a:rPr lang="pt-PT" sz="2000" b="1" dirty="0"/>
              <a:t>Espaço Geográfico </a:t>
            </a:r>
            <a:endParaRPr lang="pt-PT" sz="2000" dirty="0"/>
          </a:p>
          <a:p>
            <a:r>
              <a:rPr lang="pt-PT" sz="1800" b="1" dirty="0"/>
              <a:t>A </a:t>
            </a:r>
            <a:r>
              <a:rPr lang="pt-PT" sz="1800" b="1" dirty="0" smtClean="0"/>
              <a:t>Província </a:t>
            </a:r>
            <a:r>
              <a:rPr lang="pt-PT" sz="1800" b="1" dirty="0"/>
              <a:t>do Cuanza Sul</a:t>
            </a:r>
            <a:endParaRPr lang="pt-PT" sz="1800" dirty="0"/>
          </a:p>
          <a:p>
            <a:pPr algn="just"/>
            <a:r>
              <a:rPr lang="pt-PT" sz="1800" dirty="0"/>
              <a:t>O Cuanza Sul tal como é conhecido é uma das províncias de Angola, com uma área de </a:t>
            </a:r>
            <a:r>
              <a:rPr lang="pt-PT" sz="1800" dirty="0" smtClean="0"/>
              <a:t>extensão </a:t>
            </a:r>
            <a:r>
              <a:rPr lang="pt-PT" sz="1800" dirty="0"/>
              <a:t>na ordem de 55.660 Km2, densidade </a:t>
            </a:r>
            <a:r>
              <a:rPr lang="pt-PT" sz="1800" dirty="0" smtClean="0"/>
              <a:t>demográfica </a:t>
            </a:r>
            <a:r>
              <a:rPr lang="pt-PT" sz="1800" dirty="0"/>
              <a:t>avaliada em 1.793.787 habitantes </a:t>
            </a:r>
          </a:p>
          <a:p>
            <a:pPr algn="just"/>
            <a:r>
              <a:rPr lang="pt-PT" sz="1800" dirty="0"/>
              <a:t>Cuanza-Sul é uma província de Angola situada no litoral </a:t>
            </a:r>
            <a:r>
              <a:rPr lang="pt-PT" sz="1800" dirty="0" err="1"/>
              <a:t>centro-oeste</a:t>
            </a:r>
            <a:r>
              <a:rPr lang="pt-PT" sz="1800" dirty="0"/>
              <a:t>, numa área montanhosa com altitude variada.</a:t>
            </a:r>
          </a:p>
          <a:p>
            <a:pPr algn="just"/>
            <a:r>
              <a:rPr lang="pt-PT" sz="1800" dirty="0"/>
              <a:t>A província faz fronteira a Norte e Nordeste pelos rios Longa e Kwanza com as províncias de Luanda, Kwanza Norte e Malange, com Benguela a sul, com Bié e Huambo a sudeste, e com o Oceano Atlântico a Oeste.</a:t>
            </a:r>
          </a:p>
          <a:p>
            <a:pPr algn="just"/>
            <a:r>
              <a:rPr lang="pt-PT" sz="1800" b="1" dirty="0"/>
              <a:t>Esta </a:t>
            </a:r>
            <a:r>
              <a:rPr lang="pt-PT" sz="1800" b="1" dirty="0" smtClean="0"/>
              <a:t>província </a:t>
            </a:r>
            <a:r>
              <a:rPr lang="pt-PT" sz="1800" b="1" dirty="0"/>
              <a:t>é </a:t>
            </a:r>
            <a:r>
              <a:rPr lang="pt-PT" sz="1800" b="1" dirty="0" smtClean="0"/>
              <a:t>constituída </a:t>
            </a:r>
            <a:r>
              <a:rPr lang="pt-PT" sz="1800" b="1" dirty="0"/>
              <a:t>por 12 </a:t>
            </a:r>
            <a:r>
              <a:rPr lang="pt-PT" sz="1800" b="1" dirty="0" smtClean="0"/>
              <a:t>municípios: </a:t>
            </a:r>
            <a:r>
              <a:rPr lang="pt-PT" sz="1800" dirty="0" smtClean="0"/>
              <a:t>Amboim</a:t>
            </a:r>
            <a:r>
              <a:rPr lang="pt-PT" sz="1800" dirty="0"/>
              <a:t>, </a:t>
            </a:r>
            <a:r>
              <a:rPr lang="pt-PT" sz="1800" dirty="0" err="1"/>
              <a:t>Cassongue</a:t>
            </a:r>
            <a:r>
              <a:rPr lang="pt-PT" sz="1800" dirty="0"/>
              <a:t>, Conda, </a:t>
            </a:r>
            <a:r>
              <a:rPr lang="pt-PT" sz="1800" dirty="0" err="1"/>
              <a:t>Ebo</a:t>
            </a:r>
            <a:r>
              <a:rPr lang="pt-PT" sz="1800" dirty="0"/>
              <a:t>, </a:t>
            </a:r>
            <a:r>
              <a:rPr lang="pt-PT" sz="1800" dirty="0" err="1"/>
              <a:t>Kibala</a:t>
            </a:r>
            <a:r>
              <a:rPr lang="pt-PT" sz="1800" dirty="0"/>
              <a:t>, </a:t>
            </a:r>
            <a:r>
              <a:rPr lang="pt-PT" sz="1800" dirty="0" err="1"/>
              <a:t>Kilenda</a:t>
            </a:r>
            <a:r>
              <a:rPr lang="pt-PT" sz="1800" dirty="0"/>
              <a:t>, Libolo, Mussende, Porto Amboim, Sumbe, </a:t>
            </a:r>
            <a:r>
              <a:rPr lang="pt-PT" sz="1800" dirty="0" err="1" smtClean="0"/>
              <a:t>Uko</a:t>
            </a:r>
            <a:r>
              <a:rPr lang="pt-PT" sz="1800" dirty="0" smtClean="0"/>
              <a:t>-Seles, Cela.</a:t>
            </a:r>
            <a:endParaRPr lang="pt-PT" sz="1800" dirty="0"/>
          </a:p>
          <a:p>
            <a:pPr algn="just"/>
            <a:r>
              <a:rPr lang="pt-PT" sz="1800" dirty="0"/>
              <a:t>Estamos a falar da </a:t>
            </a:r>
            <a:r>
              <a:rPr lang="pt-PT" sz="1800" dirty="0" smtClean="0"/>
              <a:t>sustentabilidade </a:t>
            </a:r>
            <a:r>
              <a:rPr lang="pt-PT" sz="1800" dirty="0"/>
              <a:t>da empresa Publica de águas e Saneamento do </a:t>
            </a:r>
            <a:r>
              <a:rPr lang="pt-PT" sz="1800" dirty="0" smtClean="0"/>
              <a:t>Kwanza </a:t>
            </a:r>
            <a:r>
              <a:rPr lang="pt-PT" sz="1800" dirty="0"/>
              <a:t>Sul, que tem como </a:t>
            </a:r>
            <a:r>
              <a:rPr lang="pt-PT" sz="1800" dirty="0" smtClean="0"/>
              <a:t>matéria </a:t>
            </a:r>
            <a:r>
              <a:rPr lang="pt-PT" sz="1800" dirty="0"/>
              <a:t>prima e fundamental a agua, recursos </a:t>
            </a:r>
            <a:r>
              <a:rPr lang="pt-PT" sz="1800" dirty="0" smtClean="0"/>
              <a:t>inevitável </a:t>
            </a:r>
            <a:r>
              <a:rPr lang="pt-PT" sz="1800" dirty="0"/>
              <a:t>para garantir o bem estar de todos seres vivos e de forma especial de todo cidadão da </a:t>
            </a:r>
            <a:r>
              <a:rPr lang="pt-PT" sz="1800" dirty="0" smtClean="0"/>
              <a:t>província </a:t>
            </a:r>
            <a:r>
              <a:rPr lang="pt-PT" sz="1800" dirty="0"/>
              <a:t>do Cuanza Sul.</a:t>
            </a:r>
          </a:p>
          <a:p>
            <a:pPr algn="just"/>
            <a:r>
              <a:rPr lang="pt-PT" sz="1800" dirty="0"/>
              <a:t>Para que tal aconteça, </a:t>
            </a:r>
            <a:r>
              <a:rPr lang="pt-PT" sz="1800" dirty="0" smtClean="0"/>
              <a:t>a província </a:t>
            </a:r>
            <a:r>
              <a:rPr lang="pt-PT" sz="1800" dirty="0"/>
              <a:t>conta com uma bacia </a:t>
            </a:r>
            <a:r>
              <a:rPr lang="pt-PT" sz="1800" dirty="0" smtClean="0"/>
              <a:t>hidrográfica, </a:t>
            </a:r>
            <a:r>
              <a:rPr lang="pt-PT" sz="1800" dirty="0"/>
              <a:t>de que fazemos citação abaixo: </a:t>
            </a:r>
          </a:p>
          <a:p>
            <a:pPr algn="just"/>
            <a:r>
              <a:rPr lang="pt-PT" sz="1800" dirty="0"/>
              <a:t>Rio </a:t>
            </a:r>
            <a:r>
              <a:rPr lang="pt-PT" sz="1800" dirty="0" err="1"/>
              <a:t>Keve</a:t>
            </a:r>
            <a:r>
              <a:rPr lang="pt-PT" sz="1800" dirty="0"/>
              <a:t> ou </a:t>
            </a:r>
            <a:r>
              <a:rPr lang="pt-PT" sz="1800" dirty="0" err="1"/>
              <a:t>Cuvo</a:t>
            </a:r>
            <a:r>
              <a:rPr lang="pt-PT" sz="1800" dirty="0"/>
              <a:t>, </a:t>
            </a:r>
            <a:r>
              <a:rPr lang="pt-PT" sz="1800" dirty="0" err="1"/>
              <a:t>Cissai</a:t>
            </a:r>
            <a:r>
              <a:rPr lang="pt-PT" sz="1800" dirty="0"/>
              <a:t>, Longa e </a:t>
            </a:r>
            <a:r>
              <a:rPr lang="pt-PT" sz="1800" dirty="0" err="1"/>
              <a:t>Nhia</a:t>
            </a:r>
            <a:r>
              <a:rPr lang="pt-PT" sz="1800" dirty="0"/>
              <a:t>, </a:t>
            </a:r>
            <a:r>
              <a:rPr lang="pt-PT" sz="1800" dirty="0" err="1"/>
              <a:t>Cambongo</a:t>
            </a:r>
            <a:r>
              <a:rPr lang="pt-PT" sz="1800" dirty="0"/>
              <a:t> e </a:t>
            </a:r>
            <a:r>
              <a:rPr lang="pt-PT" sz="1800" dirty="0" err="1"/>
              <a:t>Cubal</a:t>
            </a:r>
            <a:endParaRPr lang="pt-PT" sz="1800" dirty="0"/>
          </a:p>
          <a:p>
            <a:endParaRPr lang="pt-PT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326575"/>
            <a:ext cx="10364451" cy="1596177"/>
          </a:xfrm>
        </p:spPr>
        <p:txBody>
          <a:bodyPr>
            <a:normAutofit/>
          </a:bodyPr>
          <a:lstStyle/>
          <a:p>
            <a:r>
              <a:rPr lang="pt-PT" sz="4000" dirty="0" smtClean="0"/>
              <a:t>Sobre a EPASKS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149" y="1653254"/>
            <a:ext cx="10363826" cy="4156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400" b="1" dirty="0" err="1" smtClean="0"/>
              <a:t>Objecto</a:t>
            </a:r>
            <a:r>
              <a:rPr lang="pt-PT" sz="2400" b="1" dirty="0" smtClean="0"/>
              <a:t> Social e Constituição</a:t>
            </a:r>
            <a:endParaRPr lang="pt-PT" sz="2400" b="1" dirty="0"/>
          </a:p>
          <a:p>
            <a:pPr algn="just"/>
            <a:r>
              <a:rPr lang="pt-PT" sz="1900" dirty="0"/>
              <a:t>A Empresa Pública de Águas e Saneamento do Kwanza-Sul, EP </a:t>
            </a:r>
            <a:r>
              <a:rPr lang="pt-PT" sz="1900" dirty="0" smtClean="0"/>
              <a:t>(“EPASKS</a:t>
            </a:r>
            <a:r>
              <a:rPr lang="pt-PT" sz="1900" dirty="0"/>
              <a:t>”) foi constituída pelo Decreto 314/17 de 16 de Junho, tendo como proprietários, </a:t>
            </a:r>
            <a:r>
              <a:rPr lang="pt-PT" sz="1900" dirty="0" smtClean="0"/>
              <a:t>o ministério das </a:t>
            </a:r>
            <a:r>
              <a:rPr lang="pt-PT" sz="1900" dirty="0"/>
              <a:t>Finanças pelo sector empresarial público e pelo ministério de Energia e Águas pelo sector de </a:t>
            </a:r>
            <a:r>
              <a:rPr lang="pt-PT" sz="1900" dirty="0" err="1"/>
              <a:t>actividade</a:t>
            </a:r>
            <a:r>
              <a:rPr lang="pt-PT" sz="1900" dirty="0"/>
              <a:t>, considerando o nível de investimentos públicos no domínio da melhoria, construção, reabilitação e expansão dos sistemas de abastecimento de água e saneamento, a nível da província do Cuanza Sul.</a:t>
            </a:r>
          </a:p>
          <a:p>
            <a:pPr algn="just"/>
            <a:r>
              <a:rPr lang="pt-PT" sz="1900" dirty="0"/>
              <a:t>Atendendo a que o programa de desenvolvimento do Sector de Águas e o </a:t>
            </a:r>
            <a:r>
              <a:rPr lang="pt-PT" sz="1900" dirty="0" err="1"/>
              <a:t>respectivo</a:t>
            </a:r>
            <a:r>
              <a:rPr lang="pt-PT" sz="1900" dirty="0"/>
              <a:t> Plano de </a:t>
            </a:r>
            <a:r>
              <a:rPr lang="pt-PT" sz="1900" dirty="0" err="1"/>
              <a:t>Acção</a:t>
            </a:r>
            <a:r>
              <a:rPr lang="pt-PT" sz="1900" dirty="0"/>
              <a:t> no Curto, Médio e Longo prazos, aprovados através da resolução nº10/04 de 11 de Julho, estabelecem a necessidade de empresarialização da gestão e exploração dos sistemas de abastecimentos publico de água e saneamento, tendo em vista a sua </a:t>
            </a:r>
            <a:r>
              <a:rPr lang="pt-PT" sz="1900" dirty="0" err="1"/>
              <a:t>optimização</a:t>
            </a:r>
            <a:r>
              <a:rPr lang="pt-PT" sz="1900" dirty="0"/>
              <a:t>, no quadro da consolidação das políticas do Estado em matérias de serviços de abastecimento publico de água e saneamento.</a:t>
            </a:r>
          </a:p>
          <a:p>
            <a:pPr algn="just"/>
            <a:r>
              <a:rPr lang="pt-PT" sz="1900" dirty="0"/>
              <a:t>Convindo </a:t>
            </a:r>
            <a:r>
              <a:rPr lang="pt-PT" sz="1900" dirty="0" err="1" smtClean="0"/>
              <a:t>adoptar</a:t>
            </a:r>
            <a:r>
              <a:rPr lang="pt-PT" sz="1900" dirty="0" smtClean="0"/>
              <a:t> </a:t>
            </a:r>
            <a:r>
              <a:rPr lang="pt-PT" sz="1900" dirty="0"/>
              <a:t>os serviços de distribuição e saneamento de água na província do Cuanza Sul, criou-se uma concessionária local, no âmbito do sector publico empresarial do Estado, conforme previsto no programa Executivo do Sector de Águas para 2009, aprovado pela resolução nº22/09, de 16 de março.</a:t>
            </a:r>
          </a:p>
          <a:p>
            <a:pPr algn="just"/>
            <a:r>
              <a:rPr lang="pt-PT" sz="1900" b="1" dirty="0" smtClean="0"/>
              <a:t>O Conselho de Administração foi nomeado através do despacho nº3521/18 de 12 de julho 2018</a:t>
            </a:r>
            <a:endParaRPr lang="pt-PT" sz="19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717" y="310248"/>
            <a:ext cx="10364451" cy="1596177"/>
          </a:xfrm>
        </p:spPr>
        <p:txBody>
          <a:bodyPr>
            <a:normAutofit/>
          </a:bodyPr>
          <a:lstStyle/>
          <a:p>
            <a:r>
              <a:rPr lang="pt-PT" sz="4000" dirty="0" smtClean="0"/>
              <a:t>Estrutura orgânica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31519" y="1240972"/>
            <a:ext cx="10776857" cy="5473338"/>
          </a:xfrm>
        </p:spPr>
        <p:txBody>
          <a:bodyPr>
            <a:normAutofit/>
          </a:bodyPr>
          <a:lstStyle/>
          <a:p>
            <a:endParaRPr lang="pt-PT" sz="2800" dirty="0" smtClean="0"/>
          </a:p>
          <a:p>
            <a:endParaRPr lang="pt-PT" sz="2800" dirty="0" smtClean="0"/>
          </a:p>
          <a:p>
            <a:pPr marL="0" indent="0">
              <a:buNone/>
            </a:pPr>
            <a:endParaRPr lang="pt-PT" sz="2400" u="sng" dirty="0" smtClean="0"/>
          </a:p>
          <a:p>
            <a:pPr marL="457200" lvl="1" indent="0">
              <a:buNone/>
            </a:pPr>
            <a:endParaRPr lang="pt-PT" sz="2200" dirty="0" smtClean="0"/>
          </a:p>
          <a:p>
            <a:pPr marL="457200" lvl="1" indent="0">
              <a:buNone/>
            </a:pPr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 smtClean="0"/>
          </a:p>
          <a:p>
            <a:pPr lvl="1"/>
            <a:endParaRPr lang="pt-PT" sz="2200" dirty="0"/>
          </a:p>
          <a:p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1" y="973618"/>
            <a:ext cx="9570899" cy="5375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812" y="356610"/>
            <a:ext cx="9720072" cy="1499616"/>
          </a:xfrm>
        </p:spPr>
        <p:txBody>
          <a:bodyPr>
            <a:normAutofit/>
          </a:bodyPr>
          <a:lstStyle/>
          <a:p>
            <a:r>
              <a:rPr lang="pt-PT" sz="4000" dirty="0" smtClean="0"/>
              <a:t>REQUISITOS PARA SUSTENTABILIDADE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58812" y="1480873"/>
            <a:ext cx="10660275" cy="342410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Reconhecer ao </a:t>
            </a:r>
            <a:r>
              <a:rPr lang="pt-PT" sz="1800" dirty="0"/>
              <a:t>máximo o valor do capital humano que a empresa tem através da capacitação técnica para elevar o nível de performance, eficiência e eficácia.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Controlar </a:t>
            </a:r>
            <a:r>
              <a:rPr lang="pt-PT" sz="1800" dirty="0"/>
              <a:t>os </a:t>
            </a:r>
            <a:r>
              <a:rPr lang="pt-PT" sz="1800" dirty="0" smtClean="0"/>
              <a:t>custos operacionais </a:t>
            </a:r>
            <a:r>
              <a:rPr lang="pt-PT" sz="1800" dirty="0"/>
              <a:t>sem ter que prejudicar o capital humano de modos a salvaguardar o bem-estar e social do mesmo.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Controlar </a:t>
            </a:r>
            <a:r>
              <a:rPr lang="pt-PT" sz="1800" dirty="0"/>
              <a:t>as perdas </a:t>
            </a:r>
            <a:r>
              <a:rPr lang="pt-PT" sz="1800" dirty="0" smtClean="0"/>
              <a:t>de agua </a:t>
            </a:r>
            <a:r>
              <a:rPr lang="pt-PT" sz="1800" dirty="0"/>
              <a:t>em 23% valor definido no padrão internacional.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Estreitar </a:t>
            </a:r>
            <a:r>
              <a:rPr lang="pt-PT" sz="1800" dirty="0"/>
              <a:t>o máximo da relação com o cliente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Identificar </a:t>
            </a:r>
            <a:r>
              <a:rPr lang="pt-PT" sz="1800" dirty="0"/>
              <a:t>todo </a:t>
            </a:r>
            <a:r>
              <a:rPr lang="pt-PT" sz="1800" dirty="0" smtClean="0"/>
              <a:t>contador </a:t>
            </a:r>
            <a:r>
              <a:rPr lang="pt-PT" sz="1800" dirty="0"/>
              <a:t>montado pela empresa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Cumprir </a:t>
            </a:r>
            <a:r>
              <a:rPr lang="pt-PT" sz="1800" dirty="0"/>
              <a:t>com o rácio de faturação e cobrança indicado pela empresa.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Satisfação </a:t>
            </a:r>
            <a:r>
              <a:rPr lang="pt-PT" sz="1800" dirty="0"/>
              <a:t>do cliente prioridade das prioridades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Estreitar </a:t>
            </a:r>
            <a:r>
              <a:rPr lang="pt-PT" sz="1800" dirty="0"/>
              <a:t>a relação institucional com o Governo provincial através das administrações </a:t>
            </a:r>
            <a:r>
              <a:rPr lang="pt-PT" sz="1800" dirty="0" smtClean="0"/>
              <a:t>municipais</a:t>
            </a:r>
            <a:endParaRPr lang="pt-PT" sz="1800" dirty="0"/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Cuidar </a:t>
            </a:r>
            <a:r>
              <a:rPr lang="pt-PT" sz="1800" dirty="0"/>
              <a:t>o </a:t>
            </a:r>
            <a:r>
              <a:rPr lang="pt-PT" sz="1800" dirty="0" smtClean="0"/>
              <a:t>máximo </a:t>
            </a:r>
            <a:r>
              <a:rPr lang="pt-PT" sz="1800" dirty="0"/>
              <a:t>das infraestruturas de tratamento e distribuição de água existentes, acrescentando outras sempre que </a:t>
            </a:r>
            <a:r>
              <a:rPr lang="pt-PT" sz="1800" dirty="0" smtClean="0"/>
              <a:t>possível.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sz="1800" dirty="0" smtClean="0"/>
              <a:t>Uso das novas tecnologias como ferramenta de apoio a gestão e ao excelente</a:t>
            </a:r>
          </a:p>
          <a:p>
            <a:pPr marL="0" indent="0" algn="just">
              <a:buNone/>
            </a:pPr>
            <a:r>
              <a:rPr lang="pt-PT" sz="1800" dirty="0"/>
              <a:t> </a:t>
            </a:r>
            <a:r>
              <a:rPr lang="pt-PT" sz="1800" dirty="0" smtClean="0"/>
              <a:t>    funcionamento Comercial/Técnico.</a:t>
            </a:r>
            <a:endParaRPr lang="pt-PT" sz="1800" dirty="0"/>
          </a:p>
          <a:p>
            <a:pPr marL="0" indent="0">
              <a:buNone/>
            </a:pPr>
            <a:endParaRPr lang="pt-PT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812" y="389268"/>
            <a:ext cx="9720072" cy="1499616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Capital direto para sustentabilidade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58812" y="1515323"/>
            <a:ext cx="10865758" cy="347003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PT" sz="7200" dirty="0" smtClean="0"/>
              <a:t>Para </a:t>
            </a:r>
            <a:r>
              <a:rPr lang="pt-PT" sz="7200" dirty="0"/>
              <a:t>o exercício desta </a:t>
            </a:r>
            <a:r>
              <a:rPr lang="pt-PT" sz="7200" dirty="0" err="1"/>
              <a:t>actividade</a:t>
            </a:r>
            <a:r>
              <a:rPr lang="pt-PT" sz="7200" dirty="0"/>
              <a:t> a empresa </a:t>
            </a:r>
            <a:r>
              <a:rPr lang="pt-PT" sz="7200" dirty="0" smtClean="0"/>
              <a:t>conta </a:t>
            </a:r>
            <a:r>
              <a:rPr lang="pt-PT" sz="7200" dirty="0"/>
              <a:t>com os seguintes </a:t>
            </a:r>
            <a:r>
              <a:rPr lang="pt-PT" sz="7200" dirty="0" err="1"/>
              <a:t>factores</a:t>
            </a:r>
            <a:r>
              <a:rPr lang="pt-PT" sz="7200" dirty="0"/>
              <a:t> de produção</a:t>
            </a:r>
            <a:r>
              <a:rPr lang="pt-PT" sz="7200" dirty="0" smtClean="0"/>
              <a:t>:</a:t>
            </a:r>
          </a:p>
          <a:p>
            <a:pPr lvl="1" algn="just"/>
            <a:r>
              <a:rPr lang="pt-PT" sz="7200" dirty="0" smtClean="0"/>
              <a:t>Capital Humano</a:t>
            </a:r>
          </a:p>
          <a:p>
            <a:pPr marL="128016" lvl="1" indent="0" algn="just">
              <a:buNone/>
            </a:pPr>
            <a:r>
              <a:rPr lang="pt-PT" sz="7200" dirty="0" smtClean="0"/>
              <a:t> </a:t>
            </a:r>
            <a:endParaRPr lang="pt-PT" sz="7200" dirty="0"/>
          </a:p>
          <a:p>
            <a:pPr lvl="1" algn="just"/>
            <a:r>
              <a:rPr lang="pt-PT" sz="7200" dirty="0"/>
              <a:t>Conjunto de homens e mulheres, colaboradores da empresa capazes de executar as tarefas programadas</a:t>
            </a:r>
            <a:r>
              <a:rPr lang="pt-PT" sz="7200" dirty="0" smtClean="0"/>
              <a:t>.</a:t>
            </a:r>
          </a:p>
          <a:p>
            <a:pPr marL="128016" lvl="1" indent="0" algn="just">
              <a:buNone/>
            </a:pPr>
            <a:endParaRPr lang="pt-PT" sz="7200" dirty="0"/>
          </a:p>
          <a:p>
            <a:pPr lvl="1" algn="just"/>
            <a:r>
              <a:rPr lang="pt-PT" sz="7200" dirty="0" smtClean="0"/>
              <a:t>Infraestruturas</a:t>
            </a:r>
          </a:p>
          <a:p>
            <a:pPr marL="128016" lvl="1" indent="0" algn="just">
              <a:buNone/>
            </a:pPr>
            <a:endParaRPr lang="pt-PT" sz="7200" dirty="0"/>
          </a:p>
          <a:p>
            <a:pPr lvl="1" algn="just"/>
            <a:r>
              <a:rPr lang="pt-PT" sz="7200" dirty="0"/>
              <a:t>Para que a agua chegue ao consumidor, precisa-se de </a:t>
            </a:r>
            <a:r>
              <a:rPr lang="pt-PT" sz="7200" dirty="0" smtClean="0"/>
              <a:t>vários </a:t>
            </a:r>
            <a:r>
              <a:rPr lang="pt-PT" sz="7200" dirty="0"/>
              <a:t>meios entre a bombas, reservatórios, adutoras e tubagem </a:t>
            </a:r>
            <a:r>
              <a:rPr lang="pt-PT" sz="7200" dirty="0" smtClean="0"/>
              <a:t>domiciliar</a:t>
            </a:r>
          </a:p>
          <a:p>
            <a:pPr marL="128016" lvl="1" indent="0" algn="just">
              <a:buNone/>
            </a:pPr>
            <a:endParaRPr lang="pt-PT" sz="7200" dirty="0"/>
          </a:p>
          <a:p>
            <a:pPr lvl="1" algn="just"/>
            <a:r>
              <a:rPr lang="pt-PT" sz="7200" dirty="0" smtClean="0"/>
              <a:t>Rios</a:t>
            </a:r>
          </a:p>
          <a:p>
            <a:pPr marL="128016" lvl="1" indent="0" algn="just">
              <a:buNone/>
            </a:pPr>
            <a:endParaRPr lang="pt-PT" sz="7200" dirty="0" smtClean="0"/>
          </a:p>
          <a:p>
            <a:pPr lvl="1" algn="just"/>
            <a:r>
              <a:rPr lang="pt-PT" sz="7200" dirty="0" smtClean="0"/>
              <a:t>Sistemas de informação</a:t>
            </a:r>
          </a:p>
          <a:p>
            <a:pPr marL="128016" lvl="1" indent="0" algn="just">
              <a:buNone/>
            </a:pPr>
            <a:endParaRPr lang="pt-PT" sz="7200" dirty="0"/>
          </a:p>
          <a:p>
            <a:pPr lvl="1" algn="just"/>
            <a:r>
              <a:rPr lang="pt-PT" sz="7200" dirty="0"/>
              <a:t>Todo este processo de venda de água acontece porque existem fontes de onde alimenta-se os sistemas de captação, tratamento e bombagem de agua. É importante fazermos referencia que a agua é a principal matéria prima neste processo de venda de agua</a:t>
            </a:r>
            <a:r>
              <a:rPr lang="pt-PT" sz="7200" dirty="0" smtClean="0"/>
              <a:t>.</a:t>
            </a:r>
          </a:p>
          <a:p>
            <a:pPr marL="128016" lvl="1" indent="0" algn="just">
              <a:buNone/>
            </a:pPr>
            <a:endParaRPr lang="pt-PT" sz="7200" dirty="0"/>
          </a:p>
          <a:p>
            <a:pPr lvl="1" algn="just"/>
            <a:r>
              <a:rPr lang="pt-PT" sz="7200" dirty="0"/>
              <a:t>Do curso hidrográfico que tem o Cuanza Sul devemos destacar os rios </a:t>
            </a:r>
            <a:r>
              <a:rPr lang="pt-PT" sz="7200" dirty="0" err="1"/>
              <a:t>Keve</a:t>
            </a:r>
            <a:r>
              <a:rPr lang="pt-PT" sz="7200" dirty="0"/>
              <a:t> e </a:t>
            </a:r>
            <a:r>
              <a:rPr lang="pt-PT" sz="7200" dirty="0" err="1"/>
              <a:t>Cambongo</a:t>
            </a:r>
            <a:r>
              <a:rPr lang="pt-PT" sz="7200" dirty="0"/>
              <a:t> </a:t>
            </a:r>
            <a:endParaRPr lang="pt-PT" sz="7200" dirty="0" smtClean="0"/>
          </a:p>
          <a:p>
            <a:pPr marL="128016" lvl="1" indent="0" algn="just">
              <a:buNone/>
            </a:pPr>
            <a:r>
              <a:rPr lang="pt-PT" sz="7200" dirty="0"/>
              <a:t> </a:t>
            </a:r>
            <a:r>
              <a:rPr lang="pt-PT" sz="7200" dirty="0" smtClean="0"/>
              <a:t> cujos </a:t>
            </a:r>
            <a:r>
              <a:rPr lang="pt-PT" sz="7200" dirty="0"/>
              <a:t>leitos passam nas zonas circunvizinhas das grandes cidades.</a:t>
            </a:r>
          </a:p>
          <a:p>
            <a:pPr marL="0" indent="0" algn="just">
              <a:buNone/>
            </a:pPr>
            <a:r>
              <a:rPr lang="pt-PT" sz="7200" dirty="0"/>
              <a:t> </a:t>
            </a:r>
          </a:p>
          <a:p>
            <a:endParaRPr lang="pt-PT" sz="7200" b="1" dirty="0" smtClean="0"/>
          </a:p>
          <a:p>
            <a:endParaRPr lang="pt-PT" sz="4800" b="1" dirty="0"/>
          </a:p>
          <a:p>
            <a:endParaRPr lang="pt-PT" sz="4800" b="1" dirty="0" smtClean="0"/>
          </a:p>
          <a:p>
            <a:endParaRPr lang="pt-PT" sz="4800" b="1" dirty="0"/>
          </a:p>
          <a:p>
            <a:endParaRPr lang="pt-PT" sz="4800" dirty="0"/>
          </a:p>
          <a:p>
            <a:r>
              <a:rPr lang="pt-PT" sz="4800" b="1" dirty="0"/>
              <a:t> </a:t>
            </a:r>
            <a:endParaRPr lang="pt-PT" sz="4800" dirty="0"/>
          </a:p>
          <a:p>
            <a:r>
              <a:rPr lang="pt-PT" sz="4800" dirty="0"/>
              <a:t> 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266" y="569837"/>
            <a:ext cx="8549639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Custos e receitas operacionais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74" y="1699960"/>
            <a:ext cx="10363826" cy="3097509"/>
          </a:xfrm>
        </p:spPr>
        <p:txBody>
          <a:bodyPr>
            <a:noAutofit/>
          </a:bodyPr>
          <a:lstStyle/>
          <a:p>
            <a:pPr algn="just"/>
            <a:r>
              <a:rPr lang="pt-PT" sz="1800" dirty="0" smtClean="0"/>
              <a:t>Desde o início das suas operações como comissão instaladora, até junho de 2017, a </a:t>
            </a:r>
            <a:r>
              <a:rPr lang="pt-PT" sz="1800" dirty="0" smtClean="0"/>
              <a:t>EPASKS</a:t>
            </a:r>
            <a:r>
              <a:rPr lang="pt-PT" sz="1800" dirty="0" smtClean="0"/>
              <a:t> </a:t>
            </a:r>
            <a:r>
              <a:rPr lang="pt-PT" sz="1800" dirty="0" smtClean="0"/>
              <a:t>suportou os seus custos operacionais, com a </a:t>
            </a:r>
            <a:r>
              <a:rPr lang="pt-PT" sz="1800" dirty="0" err="1" smtClean="0"/>
              <a:t>excepção</a:t>
            </a:r>
            <a:r>
              <a:rPr lang="pt-PT" sz="1800" dirty="0" smtClean="0"/>
              <a:t> dos seguintes:</a:t>
            </a:r>
          </a:p>
          <a:p>
            <a:pPr marL="0" indent="0" algn="just">
              <a:buNone/>
            </a:pPr>
            <a:endParaRPr lang="pt-PT" sz="1800" dirty="0" smtClean="0"/>
          </a:p>
          <a:p>
            <a:pPr lvl="1" algn="just"/>
            <a:r>
              <a:rPr lang="pt-PT" dirty="0"/>
              <a:t> </a:t>
            </a:r>
            <a:r>
              <a:rPr lang="pt-PT" dirty="0" smtClean="0"/>
              <a:t>produtos químicos - apoio da DNA e Governo Provincial do Kwanza </a:t>
            </a:r>
            <a:r>
              <a:rPr lang="pt-PT" dirty="0"/>
              <a:t>S</a:t>
            </a:r>
            <a:r>
              <a:rPr lang="pt-PT" dirty="0" smtClean="0"/>
              <a:t>ul</a:t>
            </a:r>
          </a:p>
          <a:p>
            <a:pPr lvl="1" algn="just"/>
            <a:r>
              <a:rPr lang="pt-PT" dirty="0"/>
              <a:t> </a:t>
            </a:r>
            <a:r>
              <a:rPr lang="pt-PT" dirty="0" err="1" smtClean="0"/>
              <a:t>electricidade</a:t>
            </a:r>
            <a:r>
              <a:rPr lang="pt-PT" dirty="0" smtClean="0"/>
              <a:t> – não pago</a:t>
            </a:r>
          </a:p>
          <a:p>
            <a:pPr lvl="1" algn="just"/>
            <a:r>
              <a:rPr lang="pt-PT" dirty="0"/>
              <a:t> </a:t>
            </a:r>
            <a:r>
              <a:rPr lang="pt-PT" dirty="0" smtClean="0"/>
              <a:t>segurança social – não pago </a:t>
            </a:r>
          </a:p>
          <a:p>
            <a:pPr lvl="1" algn="just"/>
            <a:r>
              <a:rPr lang="pt-PT" dirty="0" smtClean="0"/>
              <a:t> salários – pagos a uma parte dos trabalhadores</a:t>
            </a:r>
          </a:p>
          <a:p>
            <a:pPr lvl="1" algn="just"/>
            <a:r>
              <a:rPr lang="pt-PT" dirty="0"/>
              <a:t> </a:t>
            </a:r>
            <a:r>
              <a:rPr lang="pt-PT" dirty="0" smtClean="0"/>
              <a:t>materiais </a:t>
            </a:r>
            <a:r>
              <a:rPr lang="pt-PT" dirty="0" err="1" smtClean="0"/>
              <a:t>eléctricos</a:t>
            </a:r>
            <a:r>
              <a:rPr lang="pt-PT" dirty="0" smtClean="0"/>
              <a:t> e de canalização – suportados pelo empreiteiro no âmbito de contrato empreitada</a:t>
            </a:r>
          </a:p>
          <a:p>
            <a:pPr marL="457200" lvl="1" indent="0">
              <a:buNone/>
            </a:pPr>
            <a:endParaRPr lang="pt-PT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74" y="1750064"/>
            <a:ext cx="10363826" cy="3861597"/>
          </a:xfrm>
        </p:spPr>
        <p:txBody>
          <a:bodyPr>
            <a:noAutofit/>
          </a:bodyPr>
          <a:lstStyle/>
          <a:p>
            <a:r>
              <a:rPr lang="pt-PT" sz="1800" dirty="0" smtClean="0"/>
              <a:t>De junho de 2017 à data, os custos não suportados ou suportados parcialmente apresentaram a seguinte alteração: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produtos químicos - apoio da DNA</a:t>
            </a:r>
          </a:p>
          <a:p>
            <a:pPr lvl="1"/>
            <a:r>
              <a:rPr lang="pt-PT" dirty="0"/>
              <a:t>r</a:t>
            </a:r>
            <a:r>
              <a:rPr lang="pt-PT" dirty="0" smtClean="0"/>
              <a:t>eagentes químicos para o Laboratório  – suportado pela </a:t>
            </a:r>
            <a:r>
              <a:rPr lang="pt-PT" dirty="0" smtClean="0"/>
              <a:t>Assistência Técnica e EPASKS</a:t>
            </a:r>
            <a:endParaRPr lang="pt-PT" dirty="0" smtClean="0"/>
          </a:p>
          <a:p>
            <a:pPr lvl="1"/>
            <a:r>
              <a:rPr lang="pt-PT" dirty="0"/>
              <a:t> </a:t>
            </a:r>
            <a:r>
              <a:rPr lang="pt-PT" dirty="0" err="1" smtClean="0"/>
              <a:t>electricidade</a:t>
            </a:r>
            <a:r>
              <a:rPr lang="pt-PT" dirty="0" smtClean="0"/>
              <a:t> – pago com regularidade desde março/2018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segurança social – pago mensalmente</a:t>
            </a:r>
          </a:p>
          <a:p>
            <a:pPr lvl="1"/>
            <a:r>
              <a:rPr lang="pt-PT" dirty="0" smtClean="0"/>
              <a:t> salários – não pagos a 5 dos 35 trabalhadores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materiais </a:t>
            </a:r>
            <a:r>
              <a:rPr lang="pt-PT" dirty="0" err="1" smtClean="0"/>
              <a:t>eléctricos</a:t>
            </a:r>
            <a:r>
              <a:rPr lang="pt-PT" dirty="0" smtClean="0"/>
              <a:t> e de canalização – </a:t>
            </a:r>
            <a:r>
              <a:rPr lang="pt-PT" dirty="0"/>
              <a:t>suportado pela Assistência Técnica e </a:t>
            </a:r>
            <a:r>
              <a:rPr lang="pt-PT" dirty="0" smtClean="0"/>
              <a:t>EPASKS</a:t>
            </a:r>
          </a:p>
          <a:p>
            <a:pPr lvl="1"/>
            <a:r>
              <a:rPr lang="pt-PT" dirty="0" smtClean="0"/>
              <a:t>combustível </a:t>
            </a:r>
            <a:r>
              <a:rPr lang="pt-PT" dirty="0" smtClean="0"/>
              <a:t>- </a:t>
            </a:r>
            <a:r>
              <a:rPr lang="pt-PT" dirty="0" smtClean="0"/>
              <a:t>suportado </a:t>
            </a:r>
            <a:r>
              <a:rPr lang="pt-PT" dirty="0"/>
              <a:t>pela </a:t>
            </a:r>
            <a:r>
              <a:rPr lang="pt-PT" dirty="0" smtClean="0"/>
              <a:t>EPASKS</a:t>
            </a:r>
          </a:p>
          <a:p>
            <a:pPr marL="457200" lvl="1" indent="0">
              <a:buNone/>
            </a:pPr>
            <a:endParaRPr lang="pt-PT" dirty="0" smtClean="0"/>
          </a:p>
          <a:p>
            <a:r>
              <a:rPr lang="pt-PT" sz="1800" dirty="0" smtClean="0"/>
              <a:t>No entanto, as </a:t>
            </a:r>
            <a:r>
              <a:rPr lang="pt-PT" sz="1800" dirty="0" err="1" smtClean="0"/>
              <a:t>projecções</a:t>
            </a:r>
            <a:r>
              <a:rPr lang="pt-PT" sz="1800" dirty="0" smtClean="0"/>
              <a:t> financeiras a seguir, são apresentadas considerando que todos os custos de operação e manutenção são assumidos pela </a:t>
            </a:r>
            <a:r>
              <a:rPr lang="pt-PT" sz="1800" dirty="0" smtClean="0"/>
              <a:t>EPASKS</a:t>
            </a:r>
            <a:endParaRPr lang="pt-PT" sz="1800" dirty="0"/>
          </a:p>
          <a:p>
            <a:pPr marL="457200" lvl="1" indent="0">
              <a:buNone/>
            </a:pPr>
            <a:endParaRPr lang="pt-PT" sz="28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37266" y="569837"/>
            <a:ext cx="8549639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Custos e receitas operacionais</a:t>
            </a:r>
            <a:endParaRPr lang="pt-PT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5577" y="1345474"/>
            <a:ext cx="11247120" cy="5251268"/>
          </a:xfrm>
        </p:spPr>
        <p:txBody>
          <a:bodyPr>
            <a:noAutofit/>
          </a:bodyPr>
          <a:lstStyle/>
          <a:p>
            <a:endParaRPr lang="pt-PT" sz="2400" dirty="0" smtClean="0"/>
          </a:p>
          <a:p>
            <a:endParaRPr lang="pt-PT" sz="24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90154"/>
              </p:ext>
            </p:extLst>
          </p:nvPr>
        </p:nvGraphicFramePr>
        <p:xfrm>
          <a:off x="889350" y="1567773"/>
          <a:ext cx="10371550" cy="433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143">
                  <a:extLst>
                    <a:ext uri="{9D8B030D-6E8A-4147-A177-3AD203B41FA5}">
                      <a16:colId xmlns="" xmlns:a16="http://schemas.microsoft.com/office/drawing/2014/main" val="1518351378"/>
                    </a:ext>
                  </a:extLst>
                </a:gridCol>
                <a:gridCol w="2693096">
                  <a:extLst>
                    <a:ext uri="{9D8B030D-6E8A-4147-A177-3AD203B41FA5}">
                      <a16:colId xmlns="" xmlns:a16="http://schemas.microsoft.com/office/drawing/2014/main" val="777661340"/>
                    </a:ext>
                  </a:extLst>
                </a:gridCol>
                <a:gridCol w="2555311">
                  <a:extLst>
                    <a:ext uri="{9D8B030D-6E8A-4147-A177-3AD203B41FA5}">
                      <a16:colId xmlns="" xmlns:a16="http://schemas.microsoft.com/office/drawing/2014/main" val="1698254752"/>
                    </a:ext>
                  </a:extLst>
                </a:gridCol>
              </a:tblGrid>
              <a:tr h="92091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/>
                        <a:t>Descrição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err="1" smtClean="0"/>
                        <a:t>Projecção</a:t>
                      </a:r>
                      <a:endParaRPr lang="pt-PT" sz="2800" dirty="0" smtClean="0"/>
                    </a:p>
                    <a:p>
                      <a:pPr algn="ctr"/>
                      <a:r>
                        <a:rPr lang="pt-PT" sz="2800" dirty="0" smtClean="0"/>
                        <a:t>Jan-Dez 2018</a:t>
                      </a:r>
                      <a:endParaRPr lang="pt-P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err="1" smtClean="0"/>
                        <a:t>Projecção</a:t>
                      </a:r>
                      <a:endParaRPr lang="pt-PT" sz="2800" dirty="0" smtClean="0"/>
                    </a:p>
                    <a:p>
                      <a:pPr algn="ctr"/>
                      <a:r>
                        <a:rPr lang="pt-PT" sz="2800" dirty="0" smtClean="0"/>
                        <a:t>Jan-Dez 2019</a:t>
                      </a:r>
                      <a:endParaRPr lang="pt-PT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616833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Receitas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103,224,103.18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131,091,322.00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578396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86,282,228.71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136,115,470.50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81614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CMVMC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27,915,593.85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55,050,000.00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9796217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Custos c/ pessoal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35,169,654.63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46,012,804.10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53744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</a:t>
                      </a:r>
                      <a:r>
                        <a:rPr lang="pt-PT" sz="2000" i="1" dirty="0" err="1" smtClean="0"/>
                        <a:t>Forn</a:t>
                      </a:r>
                      <a:r>
                        <a:rPr lang="pt-PT" sz="2000" i="1" dirty="0" smtClean="0"/>
                        <a:t>. </a:t>
                      </a:r>
                      <a:r>
                        <a:rPr lang="pt-PT" sz="2000" i="1" dirty="0" err="1" smtClean="0"/>
                        <a:t>Serv</a:t>
                      </a:r>
                      <a:r>
                        <a:rPr lang="pt-PT" sz="2000" i="1" dirty="0" smtClean="0"/>
                        <a:t>. Terceiros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23,063,558.48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32,551,933.20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0251609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Impostos e Taxas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2,062,981.49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2,320,733.20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612875"/>
                  </a:ext>
                </a:extLst>
              </a:tr>
              <a:tr h="419388">
                <a:tc>
                  <a:txBody>
                    <a:bodyPr/>
                    <a:lstStyle/>
                    <a:p>
                      <a:r>
                        <a:rPr lang="pt-PT" sz="2000" i="1" dirty="0" smtClean="0"/>
                        <a:t>        Outros (contadores, postos</a:t>
                      </a:r>
                      <a:r>
                        <a:rPr lang="pt-PT" sz="2000" i="1" baseline="0" dirty="0" smtClean="0"/>
                        <a:t> moveis, loja)</a:t>
                      </a:r>
                      <a:endParaRPr lang="pt-P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163,421.75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 smtClean="0"/>
                        <a:t>180,000.00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2325023"/>
                  </a:ext>
                </a:extLst>
              </a:tr>
              <a:tr h="445606">
                <a:tc>
                  <a:txBody>
                    <a:bodyPr/>
                    <a:lstStyle/>
                    <a:p>
                      <a:r>
                        <a:rPr lang="pt-PT" sz="2400" b="1" dirty="0" smtClean="0"/>
                        <a:t>Resultado operacional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1" dirty="0" smtClean="0"/>
                        <a:t>16,941,874.47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1" dirty="0" smtClean="0"/>
                        <a:t>-5,024,148.50</a:t>
                      </a:r>
                      <a:endParaRPr lang="pt-PT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280767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77" y="5959930"/>
            <a:ext cx="1691681" cy="73273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37266" y="569837"/>
            <a:ext cx="10436367" cy="1131905"/>
          </a:xfrm>
        </p:spPr>
        <p:txBody>
          <a:bodyPr>
            <a:normAutofit/>
          </a:bodyPr>
          <a:lstStyle/>
          <a:p>
            <a:r>
              <a:rPr lang="pt-PT" sz="4000" dirty="0" smtClean="0"/>
              <a:t>Custos e receitas operacionais - Possível</a:t>
            </a:r>
            <a:endParaRPr lang="pt-PT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9245" y="5950516"/>
            <a:ext cx="1778696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Tabela 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88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20822</TotalTime>
  <Words>1439</Words>
  <Application>Microsoft Office PowerPoint</Application>
  <PresentationFormat>Ecrã Panorâmico</PresentationFormat>
  <Paragraphs>181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</vt:lpstr>
      <vt:lpstr>DESAFIOS PARA A SUSTENTABILIDADE DA EPASKS-EP</vt:lpstr>
      <vt:lpstr>ESPAÇO Geográfico</vt:lpstr>
      <vt:lpstr>Sobre a EPASKS</vt:lpstr>
      <vt:lpstr>Estrutura orgânica</vt:lpstr>
      <vt:lpstr>REQUISITOS PARA SUSTENTABILIDADE</vt:lpstr>
      <vt:lpstr>Capital direto para sustentabilidade</vt:lpstr>
      <vt:lpstr>Custos e receitas operacionais</vt:lpstr>
      <vt:lpstr>Custos e receitas operacionais</vt:lpstr>
      <vt:lpstr>Custos e receitas operacionais - Possível</vt:lpstr>
      <vt:lpstr>Custos e receitas operacionais - IDEAL</vt:lpstr>
      <vt:lpstr>Projecções financeiras</vt:lpstr>
      <vt:lpstr>NOVO TARIFÁRIO</vt:lpstr>
      <vt:lpstr>desafios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Ataque</dc:title>
  <dc:creator>Luis Guilherme Sousa (Angola)</dc:creator>
  <cp:lastModifiedBy>Solange</cp:lastModifiedBy>
  <cp:revision>156</cp:revision>
  <dcterms:created xsi:type="dcterms:W3CDTF">2018-03-09T15:11:03Z</dcterms:created>
  <dcterms:modified xsi:type="dcterms:W3CDTF">2018-09-11T21:32:51Z</dcterms:modified>
</cp:coreProperties>
</file>