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70" r:id="rId13"/>
    <p:sldId id="271" r:id="rId14"/>
    <p:sldId id="276" r:id="rId15"/>
    <p:sldId id="265" r:id="rId16"/>
    <p:sldId id="269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PT"/>
              <a:t>Taxa de Electrificação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3740808141499"/>
          <c:y val="0.14985191943757434"/>
          <c:w val="0.40439104735389125"/>
          <c:h val="0.77866418958271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t-PT" dirty="0" smtClean="0"/>
                      <a:t>12%</a:t>
                    </a:r>
                    <a:endParaRPr lang="pt-PT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82194584547443E-2"/>
                      <c:h val="9.848388602993950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PT" dirty="0" smtClean="0"/>
                      <a:t>52%</a:t>
                    </a:r>
                    <a:endParaRPr lang="pt-PT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Plan1!$B$2:$D$2</c:f>
              <c:strCache>
                <c:ptCount val="3"/>
                <c:pt idx="0">
                  <c:v>Pop. a ser Electrificada</c:v>
                </c:pt>
                <c:pt idx="1">
                  <c:v>Pop. Electrificada </c:v>
                </c:pt>
                <c:pt idx="2">
                  <c:v>Pop. não Electrificada</c:v>
                </c:pt>
              </c:strCache>
            </c:strRef>
          </c:cat>
          <c:val>
            <c:numRef>
              <c:f>Plan1!$B$3:$D$3</c:f>
              <c:numCache>
                <c:formatCode>#,##0</c:formatCode>
                <c:ptCount val="3"/>
                <c:pt idx="0">
                  <c:v>3426090</c:v>
                </c:pt>
                <c:pt idx="1">
                  <c:v>9972000</c:v>
                </c:pt>
                <c:pt idx="2">
                  <c:v>14301910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70727209098862642"/>
          <c:y val="0.1350685331000292"/>
          <c:w val="0.27606124234470691"/>
          <c:h val="0.660302566345873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68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19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4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9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62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54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944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0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78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7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3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174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63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8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11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017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AD84-CE95-440F-A343-9FFE1E5F2E00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9E48E8-342F-47E9-8367-711AF59B2F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0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9556" y="2661864"/>
            <a:ext cx="11262874" cy="340642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0F6FC6"/>
              </a:buClr>
              <a:buNone/>
            </a:pPr>
            <a:r>
              <a:rPr lang="pt-PT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8º </a:t>
            </a:r>
            <a:r>
              <a:rPr lang="pt-P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</a:t>
            </a:r>
            <a:r>
              <a:rPr lang="pt-PT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CONSULTIVO</a:t>
            </a:r>
            <a:endParaRPr lang="pt-PT" sz="20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>
                <a:srgbClr val="0F6FC6"/>
              </a:buClr>
              <a:buNone/>
            </a:pPr>
            <a:r>
              <a:rPr lang="pt-P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MINISTÉRIO DA ENERGIA E </a:t>
            </a:r>
            <a:r>
              <a:rPr lang="pt-PT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ÁGUAS</a:t>
            </a:r>
          </a:p>
          <a:p>
            <a:pPr marL="0" lvl="0" indent="0" algn="ctr">
              <a:spcBef>
                <a:spcPts val="0"/>
              </a:spcBef>
              <a:buClr>
                <a:srgbClr val="0F6FC6"/>
              </a:buClr>
              <a:buNone/>
            </a:pPr>
            <a:endParaRPr lang="pt-PT" sz="2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0F6FC6"/>
              </a:buClr>
              <a:buNone/>
            </a:pPr>
            <a:r>
              <a:rPr lang="pt-PT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PT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NOSSO DESAFIO É MELHORAR OS SERVIÇOS DE FORNECIMENTO DE ENERGIA E ÁGUAS”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0F6FC6"/>
              </a:buClr>
              <a:buNone/>
            </a:pPr>
            <a:r>
              <a:rPr lang="pt-PT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SAURIMO </a:t>
            </a:r>
            <a:r>
              <a:rPr lang="pt-P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- 2018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36" y="599758"/>
            <a:ext cx="841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8" y="1454752"/>
            <a:ext cx="6863804" cy="10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ts val="1200"/>
              </a:spcAft>
            </a:pPr>
            <a:r>
              <a:rPr lang="pt-PT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CENTRAL HÍBRIDA DO LONGONJO</a:t>
            </a:r>
            <a:endParaRPr lang="pt-PT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76209" y="955963"/>
            <a:ext cx="4094018" cy="5204793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Técnicas do Projecto: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Central: Híbrida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Potência: 3 MW Diesel + 2 MW Solar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Geradores: 4x750kW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Módulos FV: Policristalino 6264x325W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Inversor: 4xSG500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Transformador Elevador: 6xXBJ1-1000kVA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Linha de Transporte: 2km em 30kV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BR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Fornecimentos do Projecto: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equipamentos abaixo encontram-se na obra</a:t>
            </a:r>
            <a:r>
              <a:rPr lang="pt-PT" altLang="pt-B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PT" altLang="pt-BR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BR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Geradores: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Estruturas FV: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Módulos FV: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Inversores: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Transformadores: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Celas: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Cabos: 100%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 box:  100</a:t>
            </a:r>
            <a:r>
              <a:rPr lang="pt-PT" altLang="pt-B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t-PT" altLang="pt-BR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Beneficiário: 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10.000 </a:t>
            </a: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habitantes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 </a:t>
            </a:r>
            <a:r>
              <a:rPr lang="pt-PT" altLang="pt-B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PT" altLang="pt-B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Obra: </a:t>
            </a:r>
            <a:r>
              <a:rPr lang="pt-PT" altLang="pt-B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Setembro </a:t>
            </a:r>
            <a:r>
              <a:rPr lang="pt-PT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BR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8"/>
          <p:cNvSpPr txBox="1"/>
          <p:nvPr/>
        </p:nvSpPr>
        <p:spPr>
          <a:xfrm>
            <a:off x="1640915" y="6160757"/>
            <a:ext cx="541180" cy="18270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</a:t>
            </a:r>
            <a:endParaRPr lang="pt-P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955963"/>
            <a:ext cx="5181600" cy="520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2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TÉRMICA DO SAURIMO</a:t>
            </a:r>
            <a:endParaRPr lang="pt-PT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355725"/>
            <a:ext cx="5181600" cy="3940175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pt-PT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sticas T</a:t>
            </a:r>
            <a:r>
              <a:rPr lang="pt-PT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cnicas do Projecto: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Central: T</a:t>
            </a:r>
            <a:r>
              <a:rPr lang="pt-PT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rmica (Diesel)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Potência: 20,0 MW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Geradores: 4 x 5.000 kW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Linha de Transporte: 2,0 km em 30kV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Fornecimentos do Projecto: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equipamentos abaixo encontram-se em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Angola: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Geradores: 100%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</a:t>
            </a:r>
            <a:r>
              <a:rPr lang="pt-PT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PT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rio:</a:t>
            </a:r>
            <a:endParaRPr lang="pt-PT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Aproximadamente </a:t>
            </a:r>
            <a:r>
              <a:rPr lang="pt-PT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40.000 habitantes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 da Obra: </a:t>
            </a:r>
            <a:r>
              <a:rPr lang="pt-PT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Dezembro </a:t>
            </a:r>
            <a:r>
              <a:rPr lang="pt-PT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2018</a:t>
            </a:r>
            <a:r>
              <a:rPr lang="pt-PT" sz="900" dirty="0">
                <a:solidFill>
                  <a:prstClr val="black"/>
                </a:solidFill>
              </a:rPr>
              <a:t> </a:t>
            </a:r>
            <a:endParaRPr lang="pt-PT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Caixa de texto 6"/>
          <p:cNvSpPr txBox="1"/>
          <p:nvPr/>
        </p:nvSpPr>
        <p:spPr>
          <a:xfrm>
            <a:off x="838200" y="5295900"/>
            <a:ext cx="583045" cy="17606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</a:t>
            </a:r>
            <a:r>
              <a:rPr lang="pt-PT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838200" y="560387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implementação dos supracitados projectos contaremos com a inserção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sistema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distribuição e fornecimento de electricidade no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 com cerca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1.300.000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cidadãos angolanos que equivalem a </a:t>
            </a:r>
            <a:r>
              <a:rPr lang="pt-P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população do País.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895"/>
            <a:ext cx="5074227" cy="38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6" cy="830617"/>
          </a:xfrm>
        </p:spPr>
        <p:txBody>
          <a:bodyPr/>
          <a:lstStyle/>
          <a:p>
            <a:r>
              <a:rPr lang="pt-PT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  Taxa de Electrificação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4" y="1860570"/>
            <a:ext cx="8911687" cy="4603292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Censo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2014 permitiu, ao fim de muitos anos, verificar com exactidão os níveis de electrificação do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taxa total de electrificação verificada em 2014 foi de 41%,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sendo 32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através da rede eléctrica e 9% por recurso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produção própria.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população de 25,8 milhões de habitantes em 2014 tem continuado a crescer, estimando-se que em 2017 atinja já os 27,7 milhões de habitantes. O crescimento da população representa um desafio acrescido para a electrificação do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final do 1º Semestre de 2017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eram servidos 1,305M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pessoas em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municípios a que corresponde uma taxa de electrificação de 36%, ou seja, um incremento de 4% desde 2014.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ritmo de electrificação nos últimos anos sofreu com a crise financeira. Entre 2015 e 2016 apenas foram electrificados 92.000 novos clientes e no 1º semestre de 2017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29.000 novos 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clientes. Espera-se que o ritmo de electrificação acelere em 2018 e 2019 em virtude de novos projectos, financiados por linhas de crédito, recentemente lançados nas Províncias de Cabinda, Zaire, Luanda, Benguela, Huambo e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Huíla, que perfazem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total de 550 mil novos clientes a instalar até 2018/19.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405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38" y="257517"/>
            <a:ext cx="9270566" cy="5777786"/>
          </a:xfrm>
        </p:spPr>
      </p:pic>
      <p:sp>
        <p:nvSpPr>
          <p:cNvPr id="5" name="Caixa de texto 8"/>
          <p:cNvSpPr txBox="1"/>
          <p:nvPr/>
        </p:nvSpPr>
        <p:spPr>
          <a:xfrm>
            <a:off x="2765265" y="6129586"/>
            <a:ext cx="5776062" cy="21925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PT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4 - Municípios </a:t>
            </a:r>
            <a:r>
              <a:rPr lang="pt-PT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abrangidos pela ENDE, número de clientes e taxa de electrificação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Plano de Acção do Sector de Energia e Águas 2018 -2022</a:t>
            </a:r>
            <a:r>
              <a:rPr lang="pt-PT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5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924" y="136634"/>
            <a:ext cx="11655974" cy="403609"/>
          </a:xfrm>
        </p:spPr>
        <p:txBody>
          <a:bodyPr>
            <a:noAutofit/>
          </a:bodyPr>
          <a:lstStyle/>
          <a:p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Quadro dos Projectos  da  DNERL  e a sua Contribuição na Taxa de Electrificação</a:t>
            </a:r>
            <a:endParaRPr lang="pt-P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840043"/>
              </p:ext>
            </p:extLst>
          </p:nvPr>
        </p:nvGraphicFramePr>
        <p:xfrm>
          <a:off x="1671145" y="845043"/>
          <a:ext cx="9333185" cy="5394564"/>
        </p:xfrm>
        <a:graphic>
          <a:graphicData uri="http://schemas.openxmlformats.org/drawingml/2006/table">
            <a:tbl>
              <a:tblPr/>
              <a:tblGrid>
                <a:gridCol w="2475079"/>
                <a:gridCol w="1239678"/>
                <a:gridCol w="1100531"/>
                <a:gridCol w="1176429"/>
                <a:gridCol w="1176429"/>
                <a:gridCol w="711550"/>
                <a:gridCol w="628090"/>
                <a:gridCol w="825399"/>
              </a:tblGrid>
              <a:tr h="147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 do projecto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 do Projecto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Localização 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Caractrização Técnica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Clientes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População Beneficiaria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021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Províncias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Munícipios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Projecto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Potência Instalada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568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Centrais </a:t>
                      </a:r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Hídricas 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0909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Quedas de 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Vuka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Lunda Norte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Muteba e Capenda Camulemba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88.400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530.400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Quedas de Luacano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Moxico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Luacano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Rapidos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M'Pupa 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Cubango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Dirico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Quedas de 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Kaquima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Cubango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Cuchi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98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Quedas de Cutato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Huíla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Cuvango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- TOTAL  (I)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148.200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889.200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Centrais Híbridas (</a:t>
                      </a:r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Termicas</a:t>
                      </a:r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Solares)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4598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Uíge"Sanza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Pombo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Uíge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Sanza Pombo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Cunene"Xangongo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Cunene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Xangongo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"Namibe "Tômbwa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Namibe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Tômbwa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Huambo"Longonjo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Huambo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Longonjo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"Huambo"Londuimbale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Huambo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Londuimbale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"Benguela "Bocoio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Benguela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Bocoio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98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Híbrida "Cabinda"Dinge - Belize 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Cabinda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Dinje - Belize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Térmica - Solar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2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- TOTAL  (II)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420.000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Centrais Térmicas 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459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Termica "Lunda Sul " Saurimo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Lunda Sul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Saurimo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Térmica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Termica "Moxico  " Luena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Moxico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Luena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Térmica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98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Termica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"Bié " Kuito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Bié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Kuito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Térmica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240.000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2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- TOTAL  (III)</a:t>
                      </a:r>
                    </a:p>
                  </a:txBody>
                  <a:tcPr marL="7027" marR="7027" marT="7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120.000</a:t>
                      </a:r>
                    </a:p>
                  </a:txBody>
                  <a:tcPr marL="7027" marR="7027" marT="702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720.000</a:t>
                      </a:r>
                    </a:p>
                  </a:txBody>
                  <a:tcPr marL="7027" marR="7027" marT="702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Projectos Base para a  Expansão de Redes</a:t>
                      </a:r>
                    </a:p>
                  </a:txBody>
                  <a:tcPr marL="7027" marR="7027" marT="702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Bengo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8.427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50.562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Benguela 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45.818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274.908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Cuanza Norte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4.080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Cuanza Sul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59.477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356.862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Huambo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73.429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440.574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Huíla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8.898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53.388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Namibe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4.692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 </a:t>
                      </a:r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Redes 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EVTE Elaborados</a:t>
                      </a:r>
                    </a:p>
                  </a:txBody>
                  <a:tcPr marL="7027" marR="7027" marT="7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Zaire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</a:t>
                      </a:r>
                      <a:r>
                        <a:rPr lang="pt-PT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35.304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211.824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- TOTAL  (IV)</a:t>
                      </a:r>
                    </a:p>
                  </a:txBody>
                  <a:tcPr marL="7027" marR="7027" marT="70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232.815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1.396.890</a:t>
                      </a:r>
                    </a:p>
                  </a:txBody>
                  <a:tcPr marL="7027" marR="7027" marT="70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12">
                <a:tc>
                  <a:txBody>
                    <a:bodyPr/>
                    <a:lstStyle/>
                    <a:p>
                      <a:pPr algn="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(I+II+III+IV)</a:t>
                      </a:r>
                    </a:p>
                  </a:txBody>
                  <a:tcPr marL="7027" marR="7027" marT="702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27" marR="7027" marT="7027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571.015</a:t>
                      </a:r>
                    </a:p>
                  </a:txBody>
                  <a:tcPr marL="7027" marR="7027" marT="702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3.426.090</a:t>
                      </a:r>
                    </a:p>
                  </a:txBody>
                  <a:tcPr marL="7027" marR="7027" marT="702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621" y="540243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0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830" y="840829"/>
            <a:ext cx="8915400" cy="1406852"/>
          </a:xfrm>
          <a:noFill/>
          <a:ln>
            <a:noFill/>
          </a:ln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pt-PT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vez implementados estes </a:t>
            </a:r>
            <a:r>
              <a:rPr lang="pt-PT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projectos, referidos na </a:t>
            </a:r>
            <a:r>
              <a:rPr lang="pt-PT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número 4, será </a:t>
            </a:r>
            <a:r>
              <a:rPr lang="pt-PT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possível cumprir as metas estabelecidas no Programa de Governo </a:t>
            </a:r>
            <a:r>
              <a:rPr lang="pt-PT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permitirão um </a:t>
            </a:r>
            <a:r>
              <a:rPr lang="pt-PT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na taxa de electrificação do País de cerca de </a:t>
            </a:r>
            <a:r>
              <a:rPr lang="pt-PT" sz="1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12%</a:t>
            </a:r>
            <a:r>
              <a:rPr lang="pt-PT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como indica a figura abaixo:</a:t>
            </a:r>
          </a:p>
        </p:txBody>
      </p:sp>
      <p:sp>
        <p:nvSpPr>
          <p:cNvPr id="6" name="Caixa de texto 7"/>
          <p:cNvSpPr txBox="1"/>
          <p:nvPr/>
        </p:nvSpPr>
        <p:spPr>
          <a:xfrm>
            <a:off x="8253206" y="2099244"/>
            <a:ext cx="714153" cy="16921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pt-PT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nº</a:t>
            </a:r>
            <a:r>
              <a:rPr lang="pt-PT" sz="1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 de texto 7"/>
          <p:cNvSpPr txBox="1"/>
          <p:nvPr/>
        </p:nvSpPr>
        <p:spPr>
          <a:xfrm>
            <a:off x="8470329" y="3142332"/>
            <a:ext cx="576692" cy="18230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pt-PT" sz="1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1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89041"/>
              </p:ext>
            </p:extLst>
          </p:nvPr>
        </p:nvGraphicFramePr>
        <p:xfrm>
          <a:off x="3247594" y="2268462"/>
          <a:ext cx="5731195" cy="784306"/>
        </p:xfrm>
        <a:graphic>
          <a:graphicData uri="http://schemas.openxmlformats.org/drawingml/2006/table">
            <a:tbl>
              <a:tblPr firstRow="1" firstCol="1" bandRow="1"/>
              <a:tblGrid>
                <a:gridCol w="1357864"/>
                <a:gridCol w="1265983"/>
                <a:gridCol w="1456086"/>
                <a:gridCol w="1651262"/>
              </a:tblGrid>
              <a:tr h="36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Pop. Geral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Pop. </a:t>
                      </a:r>
                      <a:r>
                        <a:rPr lang="pt-PT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ser Electrificada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Pop. Electrificada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Pop. não Electrificada</a:t>
                      </a:r>
                      <a:endParaRPr lang="pt-PT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27.700.000 ( </a:t>
                      </a:r>
                      <a:r>
                        <a:rPr lang="pt-PT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3.426.090 (</a:t>
                      </a:r>
                      <a:r>
                        <a:rPr lang="pt-PT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9.972.000 (</a:t>
                      </a:r>
                      <a:r>
                        <a:rPr lang="pt-PT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r>
                        <a:rPr lang="pt-PT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14.301.910 (</a:t>
                      </a:r>
                      <a:r>
                        <a:rPr lang="pt-PT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r>
                        <a:rPr lang="pt-PT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PT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52484"/>
              </p:ext>
            </p:extLst>
          </p:nvPr>
        </p:nvGraphicFramePr>
        <p:xfrm>
          <a:off x="3211830" y="3324634"/>
          <a:ext cx="5835191" cy="303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9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8"/>
          <p:cNvSpPr txBox="1"/>
          <p:nvPr/>
        </p:nvSpPr>
        <p:spPr>
          <a:xfrm>
            <a:off x="3668232" y="2615610"/>
            <a:ext cx="5189381" cy="192449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392" y="624110"/>
            <a:ext cx="11361683" cy="12808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PT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MELHORAR O ACESSO </a:t>
            </a:r>
            <a:r>
              <a:rPr lang="pt-PT" sz="2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AOS  </a:t>
            </a:r>
            <a:r>
              <a:rPr lang="pt-PT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ENERGIA NAS ZONAS RURAIS”</a:t>
            </a:r>
            <a:br>
              <a:rPr lang="pt-PT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27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5007" y="1849821"/>
            <a:ext cx="10989606" cy="446689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t-PT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</a:t>
            </a:r>
            <a:endParaRPr lang="pt-PT" sz="19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t-PT" sz="19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PT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Acções desenvolvidas pela </a:t>
            </a:r>
            <a:r>
              <a:rPr lang="pt-PT" sz="19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DNERL para o acesso à energia </a:t>
            </a:r>
            <a:r>
              <a:rPr lang="pt-PT" sz="1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nas zonas </a:t>
            </a:r>
            <a:r>
              <a:rPr lang="pt-PT" sz="19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rurais.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1900" b="1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pt-PT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2.1.</a:t>
            </a:r>
            <a:r>
              <a:rPr lang="pt-PT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PT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Projecto </a:t>
            </a:r>
            <a:r>
              <a:rPr lang="pt-PT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Angola Energia 2025 para os Pequenos Aproveitamentos </a:t>
            </a:r>
            <a:r>
              <a:rPr lang="pt-PT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Hidroeléctricos</a:t>
            </a:r>
            <a:r>
              <a:rPr lang="pt-PT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pt-PT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2.2.</a:t>
            </a:r>
            <a:r>
              <a:rPr lang="pt-PT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Estudos  </a:t>
            </a:r>
            <a:r>
              <a:rPr lang="pt-PT" b="1" dirty="0">
                <a:solidFill>
                  <a:srgbClr val="000000"/>
                </a:solidFill>
                <a:latin typeface="Times New Roman"/>
                <a:ea typeface="Times New Roman"/>
              </a:rPr>
              <a:t>e Projectos </a:t>
            </a:r>
            <a:r>
              <a:rPr lang="pt-PT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Base para a Expansão de Redes.</a:t>
            </a:r>
            <a:endParaRPr lang="pt-PT" b="1" dirty="0" smtClean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pt-PT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2.3. </a:t>
            </a:r>
            <a:r>
              <a:rPr lang="pt-PT" b="1" dirty="0" smtClean="0">
                <a:solidFill>
                  <a:schemeClr val="tx1"/>
                </a:solidFill>
                <a:latin typeface="Times New Roman"/>
                <a:ea typeface="Calibri"/>
              </a:rPr>
              <a:t>Acompanhamento da Aquisição e </a:t>
            </a:r>
            <a:r>
              <a:rPr lang="pt-PT" b="1" dirty="0">
                <a:solidFill>
                  <a:schemeClr val="tx1"/>
                </a:solidFill>
                <a:latin typeface="Times New Roman"/>
                <a:ea typeface="Calibri"/>
              </a:rPr>
              <a:t>Instalação de Centrais Térmicas e </a:t>
            </a:r>
            <a:r>
              <a:rPr lang="pt-PT" b="1" dirty="0" smtClean="0">
                <a:solidFill>
                  <a:schemeClr val="tx1"/>
                </a:solidFill>
                <a:latin typeface="Times New Roman"/>
                <a:ea typeface="Calibri"/>
              </a:rPr>
              <a:t>Solares.</a:t>
            </a:r>
            <a:endParaRPr lang="pt-PT" b="1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 2.3.1. </a:t>
            </a:r>
            <a:r>
              <a:rPr lang="pt-PT" b="1" dirty="0" smtClean="0">
                <a:solidFill>
                  <a:schemeClr val="tx1"/>
                </a:solidFill>
                <a:latin typeface="Times New Roman"/>
                <a:ea typeface="Calibri"/>
              </a:rPr>
              <a:t>Prazo de conclusão das Centrais.</a:t>
            </a:r>
            <a:endParaRPr lang="pt-PT" b="1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19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pt-PT" sz="1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pt-PT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Taxa de </a:t>
            </a:r>
            <a:r>
              <a:rPr lang="pt-PT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Electrificação.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pt-PT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   </a:t>
            </a:r>
            <a:r>
              <a:rPr lang="pt-PT" sz="19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3.1. </a:t>
            </a:r>
            <a:r>
              <a:rPr lang="pt-PT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Quadro  dos Projectos da DNERL e a Contribuição na Taxa de Electrificação.</a:t>
            </a:r>
          </a:p>
        </p:txBody>
      </p:sp>
    </p:spTree>
    <p:extLst>
      <p:ext uri="{BB962C8B-B14F-4D97-AF65-F5344CB8AC3E}">
        <p14:creationId xmlns:p14="http://schemas.microsoft.com/office/powerpoint/2010/main" val="302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952500"/>
          </a:xfrm>
        </p:spPr>
        <p:txBody>
          <a:bodyPr>
            <a:normAutofit fontScale="90000"/>
          </a:bodyPr>
          <a:lstStyle/>
          <a:p>
            <a:pPr marL="742950" lvl="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PT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  <a:r>
              <a:rPr lang="pt-P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PT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5181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pt-P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à energia eléctrica é um direito básico da população, deve ser oferecido pelo governo e é necessário para o bem-estar de qualquer ser humano. O acesso permite, além da possibilidade do uso doméstico, maior inclusão social que, consequentemente, resulta no aumento da qualidade de vida no meio rural, bem como o aumento da produção agro-industrial.</a:t>
            </a:r>
          </a:p>
          <a:p>
            <a:pPr marL="0" indent="0" algn="just">
              <a:buNone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inexistência de energia eléctrica impossibilita o acesso da população a diversos serviços sociais básicos, tais como água, saneamento, educação e comunicação. Partindo dessa perspectiva, percebe-se, portanto, que o acesso a energia garante a melhoria das condições de vida da população</a:t>
            </a:r>
            <a:r>
              <a:rPr lang="pt-P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o acesso a serviços de energia nas zonas rurais, melhorará o estilo de vida e ajudará na promoção de: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P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nocturnas como estudo, lazer e trabalho;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dos electrodomésticos, electrobomba e conservação de alimentos e fármacos;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P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</a:t>
            </a: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população nos serviços da nação, através da utilização da televisão, radio e telefonia;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 produtividade agrícola com a introdução da irrigação e a transformação de produtos agrícolas;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Desestimulação da migração do campo para a cidade, permitindo a permanência do indivíduo em seu ambiente familiar e social.</a:t>
            </a:r>
          </a:p>
          <a:p>
            <a:pPr marL="0" indent="0" algn="just">
              <a:buNone/>
            </a:pPr>
            <a:r>
              <a:rPr lang="pt-P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Porém a grandeza dos benefícios evidencia a importância do acesso a energia para essas populações.</a:t>
            </a:r>
          </a:p>
          <a:p>
            <a:pPr algn="just"/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1209" y="624110"/>
            <a:ext cx="9803403" cy="1256645"/>
          </a:xfrm>
        </p:spPr>
        <p:txBody>
          <a:bodyPr>
            <a:noAutofit/>
          </a:bodyPr>
          <a:lstStyle/>
          <a:p>
            <a:pPr algn="just"/>
            <a:r>
              <a:rPr lang="pt-PT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Acções desenvolvidas pela DNERL para o acesso à energia nas zonas rurais.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209" y="2133600"/>
            <a:ext cx="9803403" cy="3777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à grande importância que tem a electrificação rural, seja em termos económicos seja em termos socioeducativos para qualquer comunidade, principalmente pelo facto de se obter ganhos em desenvolvimento</a:t>
            </a:r>
            <a:r>
              <a:rPr lang="pt-PT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P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Ministério da Energia e Águas através da sua Direcção Nacional de Electrificação Rural e Local - DNERL, a quem compete coordenar, dinamizar e promover o processo de electrificação do País, em especial no meio rural e em centros isolados, tem desenvolvido as acções que passamos a descrever.</a:t>
            </a:r>
            <a:endParaRPr lang="pt-P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7729" y="532482"/>
            <a:ext cx="10346884" cy="1059217"/>
          </a:xfrm>
        </p:spPr>
        <p:txBody>
          <a:bodyPr>
            <a:normAutofit/>
          </a:bodyPr>
          <a:lstStyle/>
          <a:p>
            <a:pPr algn="just"/>
            <a:r>
              <a:rPr lang="pt-PT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2.1    </a:t>
            </a:r>
            <a:r>
              <a:rPr lang="pt-P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Projecto Angola Energia 2025 para os Pequenos   	                                                  	Aproveitamentos Hidroeléctricos.</a:t>
            </a:r>
            <a:endParaRPr lang="pt-PT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5877" y="1520854"/>
            <a:ext cx="10515600" cy="22065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P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âmbito do Projecto Angola Energia 2025 para o desenvolvimento do Programa de Pequenos Aproveitamentos Hidroeléctricos, foram identificados e avaliados vários locais que permitiram a selecção e desenvolvimento de 5 aproveitamentos hidroeléctricos, conforme quadro que segue.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estudos resultado do trabalho desenvolvido, </a:t>
            </a:r>
            <a:r>
              <a:rPr lang="pt-P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permitiram a elaboração de cadernos de encargos que visam  lançar uma licitação para construção dos Pequenos Aproveitamentos Hidroeléctricos e os respectivos sistemas associados.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pt-PT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20892"/>
              </p:ext>
            </p:extLst>
          </p:nvPr>
        </p:nvGraphicFramePr>
        <p:xfrm>
          <a:off x="2011680" y="4097294"/>
          <a:ext cx="4112149" cy="2312761"/>
        </p:xfrm>
        <a:graphic>
          <a:graphicData uri="http://schemas.openxmlformats.org/drawingml/2006/table">
            <a:tbl>
              <a:tblPr firstRow="1" firstCol="1" bandRow="1"/>
              <a:tblGrid>
                <a:gridCol w="388620"/>
                <a:gridCol w="1334187"/>
                <a:gridCol w="1392233"/>
                <a:gridCol w="997109"/>
              </a:tblGrid>
              <a:tr h="45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b="1" kern="1200" dirty="0" smtClean="0">
                          <a:solidFill>
                            <a:srgbClr val="EEECE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Nº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b="1" kern="1200" dirty="0">
                          <a:solidFill>
                            <a:srgbClr val="EEECE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A.H.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b="1" kern="1200" dirty="0">
                          <a:solidFill>
                            <a:srgbClr val="EEECE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PROVÍNCIA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b="1" kern="1200" dirty="0">
                          <a:solidFill>
                            <a:srgbClr val="EEECE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POTÊNCIA (MW)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Quedas do Vuka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Lunda Norte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Luacano B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Moxico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Quedas de Kaquima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Cuando Cubango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Cutato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Cuando Cubango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Rápidos de M’Pupa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Cuando Cubango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031" r="1258" b="47652"/>
          <a:stretch/>
        </p:blipFill>
        <p:spPr bwMode="auto">
          <a:xfrm>
            <a:off x="7388772" y="3457198"/>
            <a:ext cx="3804743" cy="323789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 de texto 8"/>
          <p:cNvSpPr txBox="1"/>
          <p:nvPr/>
        </p:nvSpPr>
        <p:spPr>
          <a:xfrm>
            <a:off x="8019393" y="3251295"/>
            <a:ext cx="3090041" cy="20590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 Localização das Mini-Hídricas e Redes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 de texto 8"/>
          <p:cNvSpPr txBox="1"/>
          <p:nvPr/>
        </p:nvSpPr>
        <p:spPr>
          <a:xfrm>
            <a:off x="2020793" y="3920885"/>
            <a:ext cx="743816" cy="15678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n</a:t>
            </a:r>
            <a:r>
              <a:rPr lang="pt-PT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pt-PT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476" y="365125"/>
            <a:ext cx="10870324" cy="798657"/>
          </a:xfrm>
        </p:spPr>
        <p:txBody>
          <a:bodyPr>
            <a:noAutofit/>
          </a:bodyPr>
          <a:lstStyle/>
          <a:p>
            <a:pPr marL="742950" lvl="1" indent="-285750" algn="just" eaLnBrk="0" fontAlgn="base" hangingPunct="0">
              <a:spcAft>
                <a:spcPts val="0"/>
              </a:spcAft>
            </a:pPr>
            <a:r>
              <a:rPr lang="pt-PT" sz="3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   Estudo e Projectos Base para a Expansão de Redes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507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 vista a extensão de redes para a electrificação rural, foi lançado um concurso para a Elaboração de Projectos Base e Cadernos de Encargos para a Electrificação Rural e Local de algumas localidades em 12 Províncias, que concluiu com a necessidade de implementação de obras cujas quantidades para a sua execução, estão expressas no mapa síntese que segue:</a:t>
            </a:r>
          </a:p>
          <a:p>
            <a:pPr marL="0" indent="0" algn="ctr">
              <a:buNone/>
            </a:pPr>
            <a:r>
              <a:rPr lang="pt-PT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Mapa Síntese das Redes de Electrificação Rural</a:t>
            </a:r>
          </a:p>
          <a:p>
            <a:pPr marL="0" indent="0" algn="ctr">
              <a:buNone/>
            </a:pPr>
            <a:endParaRPr lang="pt-P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85412"/>
              </p:ext>
            </p:extLst>
          </p:nvPr>
        </p:nvGraphicFramePr>
        <p:xfrm>
          <a:off x="1943100" y="2788152"/>
          <a:ext cx="8676409" cy="3716645"/>
        </p:xfrm>
        <a:graphic>
          <a:graphicData uri="http://schemas.openxmlformats.org/drawingml/2006/table">
            <a:tbl>
              <a:tblPr firstRow="1" firstCol="1" bandRow="1"/>
              <a:tblGrid>
                <a:gridCol w="788422"/>
                <a:gridCol w="969904"/>
                <a:gridCol w="969904"/>
                <a:gridCol w="569291"/>
                <a:gridCol w="569291"/>
                <a:gridCol w="543687"/>
                <a:gridCol w="689022"/>
                <a:gridCol w="689022"/>
                <a:gridCol w="542934"/>
                <a:gridCol w="530885"/>
                <a:gridCol w="542934"/>
                <a:gridCol w="561007"/>
                <a:gridCol w="710106"/>
              </a:tblGrid>
              <a:tr h="255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Província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Subestações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 AT [km]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 MT [km]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 BT [km]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 IP [km]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Ligações Domic.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QT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Relação de Tensão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kV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60kV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Q/UN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POT. (KVA)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(KVA)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30kV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15kV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636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Kuanza Sul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59.477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1870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8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13.860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63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Zaire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220/60/30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76.457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35.304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2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Bengo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59.244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8.427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04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Kuanza Norte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72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Namibe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3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Huíla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220/60/30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8.898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6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6362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Benguela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220/60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274.29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45.818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6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6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899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3.780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63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Huambo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220/60/30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79.098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73.429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56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60/30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1.358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P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294.589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232.815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70" marR="42170" marT="9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Caixa de texto 8"/>
          <p:cNvSpPr txBox="1"/>
          <p:nvPr/>
        </p:nvSpPr>
        <p:spPr>
          <a:xfrm>
            <a:off x="9875701" y="2593893"/>
            <a:ext cx="743816" cy="18097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</a:t>
            </a:r>
            <a:r>
              <a:rPr lang="pt-PT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PT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lang="pt-PT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algn="just" fontAlgn="base">
              <a:spcBef>
                <a:spcPts val="480"/>
              </a:spcBef>
              <a:spcAft>
                <a:spcPts val="0"/>
              </a:spcAft>
              <a:tabLst>
                <a:tab pos="3705225" algn="l"/>
              </a:tabLs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implementação deste vasto programa, permitirá a inserção de cerca de 230 mil famílias (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1.400.000 pessoas)</a:t>
            </a:r>
            <a:r>
              <a:rPr lang="pt-PT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sistema de distribuição e fornecimento de electricidade, por via da construção de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Subestações de vários níveis de relação de tensão, montagem de 1.358 Postos de Transformação de várias gamas de potência, construção de cerca de 1.000 </a:t>
            </a:r>
            <a:r>
              <a:rPr lang="pt-PT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 de linha de 30 kV e 10 km  de linha de 15 kV, 2.000 km de rede de Baixa Tensão e 1.000 km de rede de Iluminação Pública. A taxa de penetração de electrificação é de </a:t>
            </a:r>
            <a:r>
              <a:rPr lang="pt-PT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5%.</a:t>
            </a:r>
            <a:endParaRPr lang="pt-PT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52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6298"/>
            <a:ext cx="10515600" cy="11727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pt-PT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2.3    Acompanhamento da Aquisição e Instalação de Centrais Térmicas e Solares </a:t>
            </a:r>
            <a:endParaRPr lang="pt-PT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881963" y="1721861"/>
            <a:ext cx="9622649" cy="4530083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r>
              <a:rPr lang="pt-PT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âmbito do contrato celebrado com a empresa Dongfang foram identificados locais para a instalação das seguintes centrais:</a:t>
            </a: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fontAlgn="base">
              <a:spcBef>
                <a:spcPts val="480"/>
              </a:spcBef>
              <a:spcAft>
                <a:spcPts val="1200"/>
              </a:spcAft>
              <a:buNone/>
            </a:pPr>
            <a:endParaRPr lang="pt-PT" sz="2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 eaLnBrk="0" fontAlgn="base" hangingPunct="0">
              <a:spcBef>
                <a:spcPts val="0"/>
              </a:spcBef>
              <a:buNone/>
            </a:pPr>
            <a:r>
              <a:rPr lang="pt-PT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Estão incluídos na instalação destas centrais 2 Km de linha de Média Tensão, de acordo com o nível de tensão existente </a:t>
            </a:r>
            <a:r>
              <a:rPr lang="pt-P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localmente.</a:t>
            </a:r>
            <a:endParaRPr lang="pt-PT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Aft>
                <a:spcPts val="1200"/>
              </a:spcAft>
              <a:buNone/>
            </a:pPr>
            <a:r>
              <a:rPr lang="pt-P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pt-PT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tem como previsão de conclusão 16 meses a contar da data de pagamento da primeira prestação</a:t>
            </a:r>
            <a:r>
              <a:rPr lang="pt-PT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72550"/>
              </p:ext>
            </p:extLst>
          </p:nvPr>
        </p:nvGraphicFramePr>
        <p:xfrm>
          <a:off x="3561080" y="2538990"/>
          <a:ext cx="5488940" cy="2159508"/>
        </p:xfrm>
        <a:graphic>
          <a:graphicData uri="http://schemas.openxmlformats.org/drawingml/2006/table">
            <a:tbl>
              <a:tblPr firstRow="1" firstCol="1" bandRow="1"/>
              <a:tblGrid>
                <a:gridCol w="2744470"/>
                <a:gridCol w="2744470"/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Centrais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Locais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Bef>
                          <a:spcPts val="480"/>
                        </a:spcBef>
                        <a:spcAft>
                          <a:spcPts val="1200"/>
                        </a:spcAft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Térmicas de 20 MW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Moxico (Luena)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Lunda Sul (Saurimo)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Kuito (Bié)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485">
                <a:tc>
                  <a:txBody>
                    <a:bodyPr/>
                    <a:lstStyle/>
                    <a:p>
                      <a:pPr fontAlgn="base">
                        <a:spcBef>
                          <a:spcPts val="480"/>
                        </a:spcBef>
                        <a:spcAft>
                          <a:spcPts val="1200"/>
                        </a:spcAft>
                      </a:pPr>
                      <a:r>
                        <a:rPr lang="pt-P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Centrais Híbridas de 3 MW Diesel + 2 MW Solar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Cabinda (Belize e Dinge)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Uíge (Sanza Pombo)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Huambo (Longonjo e Londuimbale)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Benguela (Bocoio)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Namibe (</a:t>
                      </a:r>
                      <a:r>
                        <a:rPr lang="pt-P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Tômbwa)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PT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Cunene </a:t>
                      </a:r>
                      <a:r>
                        <a:rPr lang="pt-P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(Xangongo)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 de texto 8"/>
          <p:cNvSpPr txBox="1"/>
          <p:nvPr/>
        </p:nvSpPr>
        <p:spPr>
          <a:xfrm>
            <a:off x="8305981" y="2333640"/>
            <a:ext cx="743816" cy="18097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</a:t>
            </a:r>
            <a:r>
              <a:rPr lang="pt-PT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PT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º3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pt-PT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366354"/>
            <a:ext cx="8911687" cy="1059217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tx1"/>
                </a:solidFill>
                <a:latin typeface="Times New Roman"/>
                <a:ea typeface="Calibri"/>
              </a:rPr>
              <a:t>2.3.1.  Prazo de Conclusão das Centrais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6312" y="1104900"/>
            <a:ext cx="8915400" cy="3777622"/>
          </a:xfrm>
        </p:spPr>
        <p:txBody>
          <a:bodyPr/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Centrais serão concluidas de acordo com o Cronograma abaixo:</a:t>
            </a:r>
          </a:p>
          <a:p>
            <a:endParaRPr lang="pt-PT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7" y="1474434"/>
            <a:ext cx="9291145" cy="49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948</TotalTime>
  <Words>2001</Words>
  <Application>Microsoft Office PowerPoint</Application>
  <PresentationFormat>Personalizados</PresentationFormat>
  <Paragraphs>539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Cacho</vt:lpstr>
      <vt:lpstr>Apresentação do PowerPoint</vt:lpstr>
      <vt:lpstr> “MELHORAR O ACESSO AOS  SERVIÇOS DE ENERGIA NAS ZONAS RURAIS” </vt:lpstr>
      <vt:lpstr>Introdução  </vt:lpstr>
      <vt:lpstr>2. Acções desenvolvidas pela DNERL para o acesso à energia nas zonas rurais. </vt:lpstr>
      <vt:lpstr>2.1    Projecto Angola Energia 2025 para os Pequenos                                                       Aproveitamentos Hidroeléctricos.</vt:lpstr>
      <vt:lpstr>2.2   Estudo e Projectos Base para a Expansão de Redes</vt:lpstr>
      <vt:lpstr>Apresentação do PowerPoint</vt:lpstr>
      <vt:lpstr>2.3    Acompanhamento da Aquisição e Instalação de Centrais Térmicas e Solares </vt:lpstr>
      <vt:lpstr>2.3.1.  Prazo de Conclusão das Centrais</vt:lpstr>
      <vt:lpstr>CENTRAL HÍBRIDA DO LONGONJO</vt:lpstr>
      <vt:lpstr>CENTRAL TÉRMICA DO SAURIMO</vt:lpstr>
      <vt:lpstr>3.   Taxa de Electrificação</vt:lpstr>
      <vt:lpstr>Apresentação do PowerPoint</vt:lpstr>
      <vt:lpstr>3.1. Quadro dos Projectos  da  DNERL  e a sua Contribuição na Taxa de Electrificação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ANGOLA MINISTÉRIO DA ENERGIA E ÁGUAS DIRECÇÃO NACIONAL DE ELECTRIFICAÇÃO RURAL E LOCAL</dc:title>
  <dc:creator>Yuri da Costa</dc:creator>
  <cp:lastModifiedBy>HP</cp:lastModifiedBy>
  <cp:revision>86</cp:revision>
  <dcterms:created xsi:type="dcterms:W3CDTF">2018-07-23T11:06:27Z</dcterms:created>
  <dcterms:modified xsi:type="dcterms:W3CDTF">2018-09-11T09:35:16Z</dcterms:modified>
</cp:coreProperties>
</file>